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9144000" cy="5143500"/>
  <p:notesSz cx="6858000" cy="9144000"/>
  <p:embeddedFontLst>
    <p:embeddedFont>
      <p:font typeface="Bangers"/>
      <p:regular r:id="rId43"/>
    </p:embeddedFont>
    <p:embeddedFont>
      <p:font typeface="Abel" panose="02000506030000020004"/>
      <p:regular r:id="rId44"/>
    </p:embeddedFont>
    <p:embeddedFont>
      <p:font typeface="Righteous" panose="02010506000000020000"/>
      <p:regular r:id="rId45"/>
    </p:embeddedFont>
    <p:embeddedFont>
      <p:font typeface="Bitter"/>
      <p:regular r:id="rId46"/>
      <p:bold r:id="rId47"/>
      <p:italic r:id="rId48"/>
      <p:boldItalic r:id="rId49"/>
    </p:embeddedFont>
    <p:embeddedFont>
      <p:font typeface="Rubik"/>
      <p:regular r:id="rId50"/>
      <p:bold r:id="rId51"/>
      <p:italic r:id="rId52"/>
      <p:boldItalic r:id="rId53"/>
    </p:embeddedFont>
    <p:embeddedFont>
      <p:font typeface="Roboto" panose="02000000000000000000"/>
      <p:regular r:id="rId54"/>
    </p:embeddedFont>
    <p:embeddedFont>
      <p:font typeface="Lexend"/>
      <p:regular r:id="rId55"/>
      <p:bold r:id="rId56"/>
    </p:embeddedFont>
    <p:embeddedFont>
      <p:font typeface="Amatic SC" panose="00000500000000000000"/>
      <p:regular r:id="rId57"/>
      <p:bold r:id="rId58"/>
    </p:embeddedFont>
  </p:embeddedFontLst>
  <p:custDataLst>
    <p:tags r:id="rId5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1.xml"/><Relationship Id="rId58" Type="http://schemas.openxmlformats.org/officeDocument/2006/relationships/font" Target="fonts/font16.fntdata"/><Relationship Id="rId57" Type="http://schemas.openxmlformats.org/officeDocument/2006/relationships/font" Target="fonts/font15.fntdata"/><Relationship Id="rId56" Type="http://schemas.openxmlformats.org/officeDocument/2006/relationships/font" Target="fonts/font14.fntdata"/><Relationship Id="rId55" Type="http://schemas.openxmlformats.org/officeDocument/2006/relationships/font" Target="fonts/font13.fntdata"/><Relationship Id="rId54" Type="http://schemas.openxmlformats.org/officeDocument/2006/relationships/font" Target="fonts/font12.fntdata"/><Relationship Id="rId53" Type="http://schemas.openxmlformats.org/officeDocument/2006/relationships/font" Target="fonts/font11.fntdata"/><Relationship Id="rId52" Type="http://schemas.openxmlformats.org/officeDocument/2006/relationships/font" Target="fonts/font10.fntdata"/><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slide" Target="slides/slide2.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g2d5d6e502b6_1_5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d5d6e502b6_1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What do you think the machine is doing while it’s "training"?</a:t>
            </a:r>
            <a:endParaRPr sz="2200">
              <a:solidFill>
                <a:schemeClr val="dk1"/>
              </a:solidFill>
              <a:latin typeface="Rubik"/>
              <a:ea typeface="Rubik"/>
              <a:cs typeface="Rubik"/>
              <a:sym typeface="Rubik"/>
            </a:endParaRPr>
          </a:p>
          <a:p>
            <a:pPr marL="457200" lvl="0" indent="-368300" algn="l" rtl="0">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How does the machine figure out what your images are?</a:t>
            </a:r>
            <a:endParaRPr sz="2200">
              <a:solidFill>
                <a:schemeClr val="dk1"/>
              </a:solidFill>
              <a:latin typeface="Rubik"/>
              <a:ea typeface="Rubik"/>
              <a:cs typeface="Rubik"/>
              <a:sym typeface="Rubik"/>
            </a:endParaRPr>
          </a:p>
          <a:p>
            <a:pPr marL="457200" lvl="0" indent="-368300" algn="l" rtl="0">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If you gave it different images, do you think it would train the same way? Why?</a:t>
            </a:r>
            <a:endParaRPr sz="2200">
              <a:solidFill>
                <a:schemeClr val="dk1"/>
              </a:solidFill>
              <a:latin typeface="Rubik"/>
              <a:ea typeface="Rubik"/>
              <a:cs typeface="Rubik"/>
              <a:sym typeface="Rubik"/>
            </a:endParaRPr>
          </a:p>
          <a:p>
            <a:pPr marL="457200" lvl="0" indent="-368300" algn="l" rtl="0">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Why do you think it takes time to train the model?</a:t>
            </a:r>
            <a:endParaRPr lang="en-GB" sz="2200">
              <a:solidFill>
                <a:schemeClr val="dk1"/>
              </a:solidFill>
              <a:latin typeface="Rubik"/>
              <a:ea typeface="Rubik"/>
              <a:cs typeface="Rubik"/>
              <a:sym typeface="Rubik"/>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313ece5efbf_0_2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13ece5efbf_0_2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Rubik"/>
              <a:buAutoNum type="arabicPeriod"/>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f53bf9fdb8_0_5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53bf9fdb8_0_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g2d5d6e502b6_1_2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d5d6e502b6_1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f4ff6c784b_0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f4ff6c784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31538dffa50_1_1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1538dffa50_1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a:t>Video tutorial https://teachablemachine.withgoogle.com/train?action=onboardOpen&amp;id=CO67EQ0ZWgA</a:t>
            </a:r>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31538dffa50_1_16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1538dffa50_1_1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f4a4b188f4_0_2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f4a4b188f4_0_2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g31538dffa50_1_3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1538dffa50_1_3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31538dffa50_1_36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1538dffa50_1_3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31072b89c6f_0_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1072b89c6f_0_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31538dffa50_1_35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1538dffa50_1_3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31538dffa50_1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1538dffa50_1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 name="Shape 325"/>
        <p:cNvGrpSpPr/>
        <p:nvPr/>
      </p:nvGrpSpPr>
      <p:grpSpPr>
        <a:xfrm>
          <a:off x="0" y="0"/>
          <a:ext cx="0" cy="0"/>
          <a:chOff x="0" y="0"/>
          <a:chExt cx="0" cy="0"/>
        </a:xfrm>
      </p:grpSpPr>
      <p:sp>
        <p:nvSpPr>
          <p:cNvPr id="326" name="Google Shape;326;g31538dffa50_1_4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1538dffa50_1_4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31538dffa50_1_4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538dffa50_1_4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71600" lvl="1" indent="-298450" algn="l" rtl="0">
              <a:lnSpc>
                <a:spcPct val="115000"/>
              </a:lnSpc>
              <a:spcBef>
                <a:spcPts val="0"/>
              </a:spcBef>
              <a:spcAft>
                <a:spcPts val="0"/>
              </a:spcAft>
              <a:buClr>
                <a:schemeClr val="dk1"/>
              </a:buClr>
              <a:buSzPts val="1100"/>
              <a:buFont typeface="Roboto" panose="02000000000000000000"/>
              <a:buAutoNum type="alphaLcPeriod"/>
            </a:pPr>
            <a:r>
              <a:rPr lang="en-GB" b="1">
                <a:solidFill>
                  <a:schemeClr val="dk1"/>
                </a:solidFill>
                <a:latin typeface="Roboto" panose="02000000000000000000"/>
                <a:ea typeface="Roboto" panose="02000000000000000000"/>
                <a:cs typeface="Roboto" panose="02000000000000000000"/>
                <a:sym typeface="Roboto" panose="02000000000000000000"/>
              </a:rPr>
              <a:t>Ask “if we know the girl does not like dogs, what do you think her dataset of dogs will look like?”</a:t>
            </a:r>
            <a:endParaRPr b="1">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31538dffa50_1_1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1538dffa50_1_1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Rubik"/>
              <a:buAutoNum type="arabicPeriod"/>
            </a:pPr>
            <a:r>
              <a:rPr lang="en-GB" b="1">
                <a:solidFill>
                  <a:schemeClr val="dk1"/>
                </a:solidFill>
                <a:highlight>
                  <a:srgbClr val="FFFF00"/>
                </a:highlight>
                <a:latin typeface="Roboto" panose="02000000000000000000"/>
                <a:ea typeface="Roboto" panose="02000000000000000000"/>
                <a:cs typeface="Roboto" panose="02000000000000000000"/>
                <a:sym typeface="Roboto" panose="02000000000000000000"/>
              </a:rPr>
              <a:t>The datasets that machines learn from as well as the algorithms the machine uses</a:t>
            </a:r>
            <a:r>
              <a:rPr lang="en-GB">
                <a:solidFill>
                  <a:schemeClr val="dk1"/>
                </a:solidFill>
                <a:highlight>
                  <a:srgbClr val="FFFF00"/>
                </a:highlight>
                <a:latin typeface="Roboto" panose="02000000000000000000"/>
                <a:ea typeface="Roboto" panose="02000000000000000000"/>
                <a:cs typeface="Roboto" panose="02000000000000000000"/>
                <a:sym typeface="Roboto" panose="02000000000000000000"/>
              </a:rPr>
              <a:t>,</a:t>
            </a:r>
            <a:r>
              <a:rPr lang="en-GB" b="1">
                <a:solidFill>
                  <a:schemeClr val="dk1"/>
                </a:solidFill>
                <a:highlight>
                  <a:srgbClr val="FFFF00"/>
                </a:highlight>
                <a:latin typeface="Roboto" panose="02000000000000000000"/>
                <a:ea typeface="Roboto" panose="02000000000000000000"/>
                <a:cs typeface="Roboto" panose="02000000000000000000"/>
                <a:sym typeface="Roboto" panose="02000000000000000000"/>
              </a:rPr>
              <a:t> create the machines’ perspective.</a:t>
            </a:r>
            <a:r>
              <a:rPr lang="en-GB" b="1">
                <a:solidFill>
                  <a:schemeClr val="dk1"/>
                </a:solidFill>
                <a:latin typeface="Roboto" panose="02000000000000000000"/>
                <a:ea typeface="Roboto" panose="02000000000000000000"/>
                <a:cs typeface="Roboto" panose="02000000000000000000"/>
                <a:sym typeface="Roboto" panose="02000000000000000000"/>
              </a:rPr>
              <a:t> </a:t>
            </a:r>
            <a:endParaRPr lang="en-GB" b="1">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1" name="Shape 351"/>
        <p:cNvGrpSpPr/>
        <p:nvPr/>
      </p:nvGrpSpPr>
      <p:grpSpPr>
        <a:xfrm>
          <a:off x="0" y="0"/>
          <a:ext cx="0" cy="0"/>
          <a:chOff x="0" y="0"/>
          <a:chExt cx="0" cy="0"/>
        </a:xfrm>
      </p:grpSpPr>
      <p:sp>
        <p:nvSpPr>
          <p:cNvPr id="352" name="Google Shape;352;g31538dffa50_1_5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1538dffa50_1_5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31538dffa50_1_3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1538dffa50_1_3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g31538dffa50_1_2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1538dffa50_1_2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GB">
                <a:solidFill>
                  <a:schemeClr val="dk1"/>
                </a:solidFill>
                <a:highlight>
                  <a:srgbClr val="FFFF00"/>
                </a:highlight>
                <a:latin typeface="Roboto" panose="02000000000000000000"/>
                <a:ea typeface="Roboto" panose="02000000000000000000"/>
                <a:cs typeface="Roboto" panose="02000000000000000000"/>
                <a:sym typeface="Roboto" panose="02000000000000000000"/>
              </a:rPr>
              <a:t> point out that there are no images of, Indigenous people, Latinx, Asian or Black people.  Would all people be treated fairly in using this dataset to predict a pop star? </a:t>
            </a:r>
            <a:r>
              <a:rPr lang="en-GB" b="1">
                <a:solidFill>
                  <a:schemeClr val="dk1"/>
                </a:solidFill>
                <a:highlight>
                  <a:srgbClr val="FFFF00"/>
                </a:highlight>
                <a:latin typeface="Roboto" panose="02000000000000000000"/>
                <a:ea typeface="Roboto" panose="02000000000000000000"/>
                <a:cs typeface="Roboto" panose="02000000000000000000"/>
                <a:sym typeface="Roboto" panose="02000000000000000000"/>
              </a:rPr>
              <a:t>Even though they are not people, machines with artificial intelligence can be biased too</a:t>
            </a:r>
            <a:r>
              <a:rPr lang="en-GB" b="1">
                <a:solidFill>
                  <a:schemeClr val="dk1"/>
                </a:solidFill>
                <a:latin typeface="Roboto" panose="02000000000000000000"/>
                <a:ea typeface="Roboto" panose="02000000000000000000"/>
                <a:cs typeface="Roboto" panose="02000000000000000000"/>
                <a:sym typeface="Roboto" panose="02000000000000000000"/>
              </a:rPr>
              <a:t>.</a:t>
            </a:r>
            <a:r>
              <a:rPr lang="en-GB">
                <a:solidFill>
                  <a:schemeClr val="dk1"/>
                </a:solidFill>
                <a:latin typeface="Roboto" panose="02000000000000000000"/>
                <a:ea typeface="Roboto" panose="02000000000000000000"/>
                <a:cs typeface="Roboto" panose="02000000000000000000"/>
                <a:sym typeface="Roboto" panose="02000000000000000000"/>
              </a:rPr>
              <a:t> </a:t>
            </a: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5" name="Shape 375"/>
        <p:cNvGrpSpPr/>
        <p:nvPr/>
      </p:nvGrpSpPr>
      <p:grpSpPr>
        <a:xfrm>
          <a:off x="0" y="0"/>
          <a:ext cx="0" cy="0"/>
          <a:chOff x="0" y="0"/>
          <a:chExt cx="0" cy="0"/>
        </a:xfrm>
      </p:grpSpPr>
      <p:sp>
        <p:nvSpPr>
          <p:cNvPr id="376" name="Google Shape;376;g31538dffa50_1_2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1538dffa50_1_2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31538dffa50_1_2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1538dffa50_1_2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gf4a4b188f4_0_2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f4a4b188f4_0_2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31538dffa50_1_2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1538dffa50_1_2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https://www.codedbias.com/</a:t>
            </a:r>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g31538dffa50_1_4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1538dffa50_1_4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2d5d6e502b6_1_1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d5d6e502b6_1_1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8" name="Shape 418"/>
        <p:cNvGrpSpPr/>
        <p:nvPr/>
      </p:nvGrpSpPr>
      <p:grpSpPr>
        <a:xfrm>
          <a:off x="0" y="0"/>
          <a:ext cx="0" cy="0"/>
          <a:chOff x="0" y="0"/>
          <a:chExt cx="0" cy="0"/>
        </a:xfrm>
      </p:grpSpPr>
      <p:sp>
        <p:nvSpPr>
          <p:cNvPr id="419" name="Google Shape;419;g3198113631f_1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198113631f_1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6" name="Shape 426"/>
        <p:cNvGrpSpPr/>
        <p:nvPr/>
      </p:nvGrpSpPr>
      <p:grpSpPr>
        <a:xfrm>
          <a:off x="0" y="0"/>
          <a:ext cx="0" cy="0"/>
          <a:chOff x="0" y="0"/>
          <a:chExt cx="0" cy="0"/>
        </a:xfrm>
      </p:grpSpPr>
      <p:sp>
        <p:nvSpPr>
          <p:cNvPr id="427" name="Google Shape;427;g2d5d6e502b6_1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d5d6e502b6_1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6" name="Shape 436"/>
        <p:cNvGrpSpPr/>
        <p:nvPr/>
      </p:nvGrpSpPr>
      <p:grpSpPr>
        <a:xfrm>
          <a:off x="0" y="0"/>
          <a:ext cx="0" cy="0"/>
          <a:chOff x="0" y="0"/>
          <a:chExt cx="0" cy="0"/>
        </a:xfrm>
      </p:grpSpPr>
      <p:sp>
        <p:nvSpPr>
          <p:cNvPr id="437" name="Google Shape;437;g31719b0ea43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1719b0ea43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6" name="Shape 446"/>
        <p:cNvGrpSpPr/>
        <p:nvPr/>
      </p:nvGrpSpPr>
      <p:grpSpPr>
        <a:xfrm>
          <a:off x="0" y="0"/>
          <a:ext cx="0" cy="0"/>
          <a:chOff x="0" y="0"/>
          <a:chExt cx="0" cy="0"/>
        </a:xfrm>
      </p:grpSpPr>
      <p:sp>
        <p:nvSpPr>
          <p:cNvPr id="447" name="Google Shape;447;gf1157f8e4d_0_10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f1157f8e4d_0_10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13ece5efbf_0_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13ece5efbf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313ece5efbf_0_1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3ece5efbf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Font typeface="Roboto" panose="02000000000000000000"/>
              <a:buAutoNum type="alphaLcPeriod"/>
            </a:pPr>
            <a:r>
              <a:rPr lang="en-GB">
                <a:solidFill>
                  <a:schemeClr val="dk1"/>
                </a:solidFill>
                <a:latin typeface="Roboto" panose="02000000000000000000"/>
                <a:ea typeface="Roboto" panose="02000000000000000000"/>
                <a:cs typeface="Roboto" panose="02000000000000000000"/>
                <a:sym typeface="Roboto" panose="02000000000000000000"/>
              </a:rPr>
              <a:t>What did you notice people doing in the video using their device camera?</a:t>
            </a:r>
            <a:endParaRPr>
              <a:solidFill>
                <a:schemeClr val="dk1"/>
              </a:solidFill>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chemeClr val="dk1"/>
              </a:buClr>
              <a:buSzPts val="1100"/>
              <a:buFont typeface="Roboto" panose="02000000000000000000"/>
              <a:buAutoNum type="alphaLcPeriod"/>
            </a:pPr>
            <a:r>
              <a:rPr lang="en-GB">
                <a:solidFill>
                  <a:schemeClr val="dk1"/>
                </a:solidFill>
                <a:latin typeface="Roboto" panose="02000000000000000000"/>
                <a:ea typeface="Roboto" panose="02000000000000000000"/>
                <a:cs typeface="Roboto" panose="02000000000000000000"/>
                <a:sym typeface="Roboto" panose="02000000000000000000"/>
              </a:rPr>
              <a:t>What do you think the speakers meant by the word “model?”</a:t>
            </a:r>
            <a:endParaRPr>
              <a:solidFill>
                <a:schemeClr val="dk1"/>
              </a:solidFill>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chemeClr val="dk1"/>
              </a:buClr>
              <a:buSzPts val="1100"/>
              <a:buFont typeface="Roboto" panose="02000000000000000000"/>
              <a:buAutoNum type="alphaLcPeriod"/>
            </a:pPr>
            <a:r>
              <a:rPr lang="en-GB">
                <a:solidFill>
                  <a:schemeClr val="dk1"/>
                </a:solidFill>
                <a:latin typeface="Roboto" panose="02000000000000000000"/>
                <a:ea typeface="Roboto" panose="02000000000000000000"/>
                <a:cs typeface="Roboto" panose="02000000000000000000"/>
                <a:sym typeface="Roboto" panose="02000000000000000000"/>
              </a:rPr>
              <a:t>Can you name an example of a teachable machine made in the video?</a:t>
            </a: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2d5d6e502b6_1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5d6e502b6_1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31538dffa50_1_2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1538dffa50_1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31538dffa50_1_3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1538dffa50_1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a:t>https://youtu.be/kwcillcWOg0?feature=shared</a:t>
            </a:r>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2d5d6e502b6_1_4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d5d6e502b6_1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Rubik"/>
              <a:buAutoNum type="arabicPeriod"/>
            </a:pPr>
            <a:r>
              <a:rPr lang="en-GB" sz="1600">
                <a:solidFill>
                  <a:schemeClr val="dk1"/>
                </a:solidFill>
                <a:latin typeface="Rubik"/>
                <a:ea typeface="Rubik"/>
                <a:cs typeface="Rubik"/>
                <a:sym typeface="Rubik"/>
              </a:rPr>
              <a:t>Do you think the machine can understand what your images show? Why or why not?</a:t>
            </a:r>
            <a:endParaRPr sz="1600">
              <a:solidFill>
                <a:schemeClr val="dk1"/>
              </a:solidFill>
              <a:latin typeface="Rubik"/>
              <a:ea typeface="Rubik"/>
              <a:cs typeface="Rubik"/>
              <a:sym typeface="Rubik"/>
            </a:endParaRPr>
          </a:p>
          <a:p>
            <a:pPr marL="457200" lvl="0" indent="-330200" algn="l" rtl="0">
              <a:spcBef>
                <a:spcPts val="0"/>
              </a:spcBef>
              <a:spcAft>
                <a:spcPts val="0"/>
              </a:spcAft>
              <a:buClr>
                <a:schemeClr val="dk1"/>
              </a:buClr>
              <a:buSzPts val="1600"/>
              <a:buFont typeface="Rubik"/>
              <a:buAutoNum type="arabicPeriod"/>
            </a:pPr>
            <a:r>
              <a:rPr lang="en-GB" sz="1600">
                <a:solidFill>
                  <a:schemeClr val="dk1"/>
                </a:solidFill>
                <a:latin typeface="Rubik"/>
                <a:ea typeface="Rubik"/>
                <a:cs typeface="Rubik"/>
                <a:sym typeface="Rubik"/>
              </a:rPr>
              <a:t>How many images do you think the machine needs to learn well? Why?</a:t>
            </a:r>
            <a:endParaRPr sz="1600">
              <a:solidFill>
                <a:schemeClr val="dk1"/>
              </a:solidFill>
              <a:latin typeface="Rubik"/>
              <a:ea typeface="Rubik"/>
              <a:cs typeface="Rubik"/>
              <a:sym typeface="Rubik"/>
            </a:endParaRPr>
          </a:p>
          <a:p>
            <a:pPr marL="457200" lvl="0" indent="-330200" algn="l" rtl="0">
              <a:spcBef>
                <a:spcPts val="0"/>
              </a:spcBef>
              <a:spcAft>
                <a:spcPts val="0"/>
              </a:spcAft>
              <a:buClr>
                <a:schemeClr val="dk1"/>
              </a:buClr>
              <a:buSzPts val="1600"/>
              <a:buFont typeface="Rubik"/>
              <a:buAutoNum type="arabicPeriod"/>
            </a:pPr>
            <a:r>
              <a:rPr lang="en-GB" sz="1600">
                <a:solidFill>
                  <a:schemeClr val="dk1"/>
                </a:solidFill>
                <a:latin typeface="Rubik"/>
                <a:ea typeface="Rubik"/>
                <a:cs typeface="Rubik"/>
                <a:sym typeface="Rubik"/>
              </a:rPr>
              <a:t>What might happen if you used only blurry or unclear pictures?</a:t>
            </a:r>
            <a:endParaRPr lang="en-GB" sz="1600">
              <a:solidFill>
                <a:schemeClr val="dk1"/>
              </a:solidFill>
              <a:latin typeface="Rubik"/>
              <a:ea typeface="Rubik"/>
              <a:cs typeface="Rubik"/>
              <a:sym typeface="Rubik"/>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50" name="Shape 50"/>
        <p:cNvGrpSpPr/>
        <p:nvPr/>
      </p:nvGrpSpPr>
      <p:grpSpPr>
        <a:xfrm>
          <a:off x="0" y="0"/>
          <a:ext cx="0" cy="0"/>
          <a:chOff x="0" y="0"/>
          <a:chExt cx="0" cy="0"/>
        </a:xfrm>
      </p:grpSpPr>
      <p:pic>
        <p:nvPicPr>
          <p:cNvPr id="51" name="Google Shape;51;p13" descr="comic-04.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2" name="Google Shape;52;p13"/>
          <p:cNvSpPr/>
          <p:nvPr/>
        </p:nvSpPr>
        <p:spPr>
          <a:xfrm rot="169468" flipH="1">
            <a:off x="3608972" y="646196"/>
            <a:ext cx="5247975" cy="3809532"/>
          </a:xfrm>
          <a:prstGeom prst="wedgeEllipseCallout">
            <a:avLst>
              <a:gd name="adj1" fmla="val -42509"/>
              <a:gd name="adj2" fmla="val 62980"/>
            </a:avLst>
          </a:prstGeom>
          <a:solidFill>
            <a:srgbClr val="001936">
              <a:alpha val="2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13"/>
          <p:cNvSpPr/>
          <p:nvPr/>
        </p:nvSpPr>
        <p:spPr>
          <a:xfrm rot="169468" flipH="1">
            <a:off x="3380372" y="417596"/>
            <a:ext cx="5247975" cy="3809532"/>
          </a:xfrm>
          <a:prstGeom prst="wedgeEllipseCallout">
            <a:avLst>
              <a:gd name="adj1" fmla="val -42509"/>
              <a:gd name="adj2" fmla="val 62980"/>
            </a:avLst>
          </a:prstGeom>
          <a:solidFill>
            <a:srgbClr val="FFFFFF"/>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13"/>
          <p:cNvSpPr txBox="1"/>
          <p:nvPr>
            <p:ph type="ctrTitle"/>
          </p:nvPr>
        </p:nvSpPr>
        <p:spPr>
          <a:xfrm>
            <a:off x="4101125" y="1659550"/>
            <a:ext cx="3767400" cy="11598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5" name="Google Shape;55;p13"/>
          <p:cNvSpPr txBox="1"/>
          <p:nvPr>
            <p:ph type="subTitle" idx="1"/>
          </p:nvPr>
        </p:nvSpPr>
        <p:spPr>
          <a:xfrm>
            <a:off x="4101125" y="2687651"/>
            <a:ext cx="3767400" cy="784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400"/>
              <a:buNone/>
              <a:defRPr>
                <a:solidFill>
                  <a:srgbClr val="000000"/>
                </a:solidFill>
              </a:defRPr>
            </a:lvl4pPr>
            <a:lvl5pPr lvl="4" algn="ctr" rtl="0">
              <a:spcBef>
                <a:spcPts val="0"/>
              </a:spcBef>
              <a:spcAft>
                <a:spcPts val="0"/>
              </a:spcAft>
              <a:buClr>
                <a:srgbClr val="000000"/>
              </a:buClr>
              <a:buSzPts val="1400"/>
              <a:buNone/>
              <a:defRPr>
                <a:solidFill>
                  <a:srgbClr val="000000"/>
                </a:solidFill>
              </a:defRPr>
            </a:lvl5pPr>
            <a:lvl6pPr lvl="5" algn="ctr" rtl="0">
              <a:spcBef>
                <a:spcPts val="0"/>
              </a:spcBef>
              <a:spcAft>
                <a:spcPts val="0"/>
              </a:spcAft>
              <a:buClr>
                <a:srgbClr val="000000"/>
              </a:buClr>
              <a:buSzPts val="1400"/>
              <a:buNone/>
              <a:defRPr>
                <a:solidFill>
                  <a:srgbClr val="000000"/>
                </a:solidFill>
              </a:defRPr>
            </a:lvl6pPr>
            <a:lvl7pPr lvl="6" algn="ctr" rtl="0">
              <a:spcBef>
                <a:spcPts val="0"/>
              </a:spcBef>
              <a:spcAft>
                <a:spcPts val="0"/>
              </a:spcAft>
              <a:buClr>
                <a:srgbClr val="000000"/>
              </a:buClr>
              <a:buSzPts val="1400"/>
              <a:buNone/>
              <a:defRPr>
                <a:solidFill>
                  <a:srgbClr val="000000"/>
                </a:solidFill>
              </a:defRPr>
            </a:lvl7pPr>
            <a:lvl8pPr lvl="7" algn="ctr" rtl="0">
              <a:spcBef>
                <a:spcPts val="0"/>
              </a:spcBef>
              <a:spcAft>
                <a:spcPts val="0"/>
              </a:spcAft>
              <a:buClr>
                <a:srgbClr val="000000"/>
              </a:buClr>
              <a:buSzPts val="1400"/>
              <a:buNone/>
              <a:defRPr>
                <a:solidFill>
                  <a:srgbClr val="000000"/>
                </a:solidFill>
              </a:defRPr>
            </a:lvl8pPr>
            <a:lvl9pPr lvl="8" algn="ctr" rtl="0">
              <a:spcBef>
                <a:spcPts val="0"/>
              </a:spcBef>
              <a:spcAft>
                <a:spcPts val="0"/>
              </a:spcAft>
              <a:buClr>
                <a:srgbClr val="000000"/>
              </a:buClr>
              <a:buSzPts val="1400"/>
              <a:buNone/>
              <a:defRPr>
                <a:solidFill>
                  <a:srgbClr val="000000"/>
                </a:solidFill>
              </a:defRPr>
            </a:lvl9pPr>
          </a:lstStyle>
          <a:p/>
        </p:txBody>
      </p:sp>
      <p:sp>
        <p:nvSpPr>
          <p:cNvPr id="56" name="Google Shape;56;p13"/>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57" name="Shape 57"/>
        <p:cNvGrpSpPr/>
        <p:nvPr/>
      </p:nvGrpSpPr>
      <p:grpSpPr>
        <a:xfrm>
          <a:off x="0" y="0"/>
          <a:ext cx="0" cy="0"/>
          <a:chOff x="0" y="0"/>
          <a:chExt cx="0" cy="0"/>
        </a:xfrm>
      </p:grpSpPr>
      <p:pic>
        <p:nvPicPr>
          <p:cNvPr id="58" name="Google Shape;58;p14" descr="comic-02.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9" name="Google Shape;59;p14"/>
          <p:cNvSpPr/>
          <p:nvPr/>
        </p:nvSpPr>
        <p:spPr>
          <a:xfrm>
            <a:off x="1992350" y="37775"/>
            <a:ext cx="5616577" cy="5220440"/>
          </a:xfrm>
          <a:custGeom>
            <a:avLst/>
            <a:gdLst/>
            <a:ahLst/>
            <a:cxnLst/>
            <a:rect l="l" t="t" r="r" b="b"/>
            <a:pathLst>
              <a:path w="114788" h="106692" extrusionOk="0">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001936">
              <a:alpha val="21920"/>
            </a:srgbClr>
          </a:solidFill>
          <a:ln>
            <a:noFill/>
          </a:ln>
        </p:spPr>
      </p:sp>
      <p:sp>
        <p:nvSpPr>
          <p:cNvPr id="60" name="Google Shape;60;p14"/>
          <p:cNvSpPr/>
          <p:nvPr/>
        </p:nvSpPr>
        <p:spPr>
          <a:xfrm>
            <a:off x="1763750" y="-114625"/>
            <a:ext cx="5616577" cy="5220440"/>
          </a:xfrm>
          <a:custGeom>
            <a:avLst/>
            <a:gdLst/>
            <a:ahLst/>
            <a:cxnLst/>
            <a:rect l="l" t="t" r="r" b="b"/>
            <a:pathLst>
              <a:path w="114788" h="106692" extrusionOk="0">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FFFFFF"/>
          </a:solidFill>
          <a:ln w="76200" cap="flat" cmpd="sng">
            <a:solidFill>
              <a:srgbClr val="000000"/>
            </a:solidFill>
            <a:prstDash val="solid"/>
            <a:miter lim="8000"/>
            <a:headEnd type="none" w="med" len="med"/>
            <a:tailEnd type="none" w="med" len="med"/>
          </a:ln>
        </p:spPr>
      </p:sp>
      <p:sp>
        <p:nvSpPr>
          <p:cNvPr id="61" name="Google Shape;61;p14"/>
          <p:cNvSpPr txBox="1"/>
          <p:nvPr>
            <p:ph type="body" idx="1"/>
          </p:nvPr>
        </p:nvSpPr>
        <p:spPr>
          <a:xfrm>
            <a:off x="2905800" y="2161800"/>
            <a:ext cx="3332400" cy="819900"/>
          </a:xfrm>
          <a:prstGeom prst="rect">
            <a:avLst/>
          </a:prstGeom>
        </p:spPr>
        <p:txBody>
          <a:bodyPr spcFirstLastPara="1" wrap="square" lIns="91425" tIns="91425" rIns="91425" bIns="91425" anchor="ctr" anchorCtr="0">
            <a:normAutofit/>
          </a:bodyPr>
          <a:lstStyle>
            <a:lvl1pPr marL="457200" lvl="0"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1pPr>
            <a:lvl2pPr marL="914400" lvl="1" indent="-317500" algn="ctr" rtl="0">
              <a:spcBef>
                <a:spcPts val="0"/>
              </a:spcBef>
              <a:spcAft>
                <a:spcPts val="0"/>
              </a:spcAft>
              <a:buClr>
                <a:srgbClr val="000000"/>
              </a:buClr>
              <a:buSzPts val="1400"/>
              <a:buFont typeface="Bangers"/>
              <a:buChar char="○"/>
              <a:defRPr>
                <a:solidFill>
                  <a:srgbClr val="000000"/>
                </a:solidFill>
                <a:latin typeface="Bangers"/>
                <a:ea typeface="Bangers"/>
                <a:cs typeface="Bangers"/>
                <a:sym typeface="Bangers"/>
              </a:defRPr>
            </a:lvl2pPr>
            <a:lvl3pPr marL="1371600" lvl="2" indent="-317500" algn="ctr" rtl="0">
              <a:spcBef>
                <a:spcPts val="0"/>
              </a:spcBef>
              <a:spcAft>
                <a:spcPts val="0"/>
              </a:spcAft>
              <a:buClr>
                <a:srgbClr val="000000"/>
              </a:buClr>
              <a:buSzPts val="1400"/>
              <a:buFont typeface="Bangers"/>
              <a:buChar char="■"/>
              <a:defRPr>
                <a:solidFill>
                  <a:srgbClr val="000000"/>
                </a:solidFill>
                <a:latin typeface="Bangers"/>
                <a:ea typeface="Bangers"/>
                <a:cs typeface="Bangers"/>
                <a:sym typeface="Bangers"/>
              </a:defRPr>
            </a:lvl3pPr>
            <a:lvl4pPr marL="1828800" lvl="3"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4pPr>
            <a:lvl5pPr marL="2286000" lvl="4"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5pPr>
            <a:lvl6pPr marL="2743200" lvl="5"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6pPr>
            <a:lvl7pPr marL="3200400" lvl="6"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7pPr>
            <a:lvl8pPr marL="3657600" lvl="7"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8pPr>
            <a:lvl9pPr marL="4114800" lvl="8"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9pPr>
          </a:lstStyle>
          <a:p/>
        </p:txBody>
      </p:sp>
      <p:sp>
        <p:nvSpPr>
          <p:cNvPr id="62" name="Google Shape;62;p14"/>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latin typeface="Bangers"/>
                <a:ea typeface="Bangers"/>
                <a:cs typeface="Bangers"/>
                <a:sym typeface="Bangers"/>
              </a:defRPr>
            </a:lvl1pPr>
            <a:lvl2pPr lvl="1" rtl="0">
              <a:buNone/>
              <a:defRPr>
                <a:latin typeface="Bangers"/>
                <a:ea typeface="Bangers"/>
                <a:cs typeface="Bangers"/>
                <a:sym typeface="Bangers"/>
              </a:defRPr>
            </a:lvl2pPr>
            <a:lvl3pPr lvl="2" rtl="0">
              <a:buNone/>
              <a:defRPr>
                <a:latin typeface="Bangers"/>
                <a:ea typeface="Bangers"/>
                <a:cs typeface="Bangers"/>
                <a:sym typeface="Bangers"/>
              </a:defRPr>
            </a:lvl3pPr>
            <a:lvl4pPr lvl="3" rtl="0">
              <a:buNone/>
              <a:defRPr>
                <a:latin typeface="Bangers"/>
                <a:ea typeface="Bangers"/>
                <a:cs typeface="Bangers"/>
                <a:sym typeface="Bangers"/>
              </a:defRPr>
            </a:lvl4pPr>
            <a:lvl5pPr lvl="4" rtl="0">
              <a:buNone/>
              <a:defRPr>
                <a:latin typeface="Bangers"/>
                <a:ea typeface="Bangers"/>
                <a:cs typeface="Bangers"/>
                <a:sym typeface="Bangers"/>
              </a:defRPr>
            </a:lvl5pPr>
            <a:lvl6pPr lvl="5" rtl="0">
              <a:buNone/>
              <a:defRPr>
                <a:latin typeface="Bangers"/>
                <a:ea typeface="Bangers"/>
                <a:cs typeface="Bangers"/>
                <a:sym typeface="Bangers"/>
              </a:defRPr>
            </a:lvl6pPr>
            <a:lvl7pPr lvl="6" rtl="0">
              <a:buNone/>
              <a:defRPr>
                <a:latin typeface="Bangers"/>
                <a:ea typeface="Bangers"/>
                <a:cs typeface="Bangers"/>
                <a:sym typeface="Bangers"/>
              </a:defRPr>
            </a:lvl7pPr>
            <a:lvl8pPr lvl="7" rtl="0">
              <a:buNone/>
              <a:defRPr>
                <a:latin typeface="Bangers"/>
                <a:ea typeface="Bangers"/>
                <a:cs typeface="Bangers"/>
                <a:sym typeface="Bangers"/>
              </a:defRPr>
            </a:lvl8pPr>
            <a:lvl9pPr lvl="8" rtl="0">
              <a:buNone/>
              <a:defRPr>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63" name="Shape 63"/>
        <p:cNvGrpSpPr/>
        <p:nvPr/>
      </p:nvGrpSpPr>
      <p:grpSpPr>
        <a:xfrm>
          <a:off x="0" y="0"/>
          <a:ext cx="0" cy="0"/>
          <a:chOff x="0" y="0"/>
          <a:chExt cx="0" cy="0"/>
        </a:xfrm>
      </p:grpSpPr>
      <p:sp>
        <p:nvSpPr>
          <p:cNvPr id="64" name="Google Shape;64;p15"/>
          <p:cNvSpPr txBox="1"/>
          <p:nvPr>
            <p:ph type="title"/>
          </p:nvPr>
        </p:nvSpPr>
        <p:spPr>
          <a:xfrm>
            <a:off x="1795500" y="2924775"/>
            <a:ext cx="5553000" cy="841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65" name="Google Shape;65;p15"/>
          <p:cNvSpPr txBox="1"/>
          <p:nvPr>
            <p:ph type="subTitle" idx="1"/>
          </p:nvPr>
        </p:nvSpPr>
        <p:spPr>
          <a:xfrm>
            <a:off x="2930250" y="3707550"/>
            <a:ext cx="32835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66" name="Google Shape;66;p15"/>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ONE_COLUMN_TEXT_1">
    <p:spTree>
      <p:nvGrpSpPr>
        <p:cNvPr id="67" name="Shape 67"/>
        <p:cNvGrpSpPr/>
        <p:nvPr/>
      </p:nvGrpSpPr>
      <p:grpSpPr>
        <a:xfrm>
          <a:off x="0" y="0"/>
          <a:ext cx="0" cy="0"/>
          <a:chOff x="0" y="0"/>
          <a:chExt cx="0" cy="0"/>
        </a:xfrm>
      </p:grpSpPr>
      <p:sp>
        <p:nvSpPr>
          <p:cNvPr id="68" name="Google Shape;68;p16"/>
          <p:cNvSpPr txBox="1"/>
          <p:nvPr>
            <p:ph type="title"/>
          </p:nvPr>
        </p:nvSpPr>
        <p:spPr>
          <a:xfrm>
            <a:off x="1652325" y="3018950"/>
            <a:ext cx="325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Font typeface="Abel" panose="02000506030000020004"/>
              <a:buNone/>
              <a:defRPr sz="1800">
                <a:latin typeface="Abel" panose="02000506030000020004"/>
                <a:ea typeface="Abel" panose="02000506030000020004"/>
                <a:cs typeface="Abel" panose="02000506030000020004"/>
                <a:sym typeface="Abel" panose="020005060300000200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16"/>
          <p:cNvSpPr txBox="1"/>
          <p:nvPr>
            <p:ph type="subTitle" idx="1"/>
          </p:nvPr>
        </p:nvSpPr>
        <p:spPr>
          <a:xfrm>
            <a:off x="1652325" y="1386650"/>
            <a:ext cx="4045200" cy="18609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SzPts val="2400"/>
              <a:buFont typeface="Righteous" panose="02010506000000020000"/>
              <a:buNone/>
              <a:defRPr sz="2400">
                <a:latin typeface="Righteous" panose="02010506000000020000"/>
                <a:ea typeface="Righteous" panose="02010506000000020000"/>
                <a:cs typeface="Righteous" panose="02010506000000020000"/>
                <a:sym typeface="Righteous" panose="02010506000000020000"/>
              </a:defRPr>
            </a:lvl1pPr>
            <a:lvl2pPr lvl="1"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2pPr>
            <a:lvl3pPr lvl="2"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3pPr>
            <a:lvl4pPr lvl="3"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4pPr>
            <a:lvl5pPr lvl="4"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5pPr>
            <a:lvl6pPr lvl="5"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6pPr>
            <a:lvl7pPr lvl="6"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7pPr>
            <a:lvl8pPr lvl="7"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8pPr>
            <a:lvl9pPr lvl="8"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9pPr>
          </a:lstStyle>
          <a:p/>
        </p:txBody>
      </p:sp>
      <p:sp>
        <p:nvSpPr>
          <p:cNvPr id="70" name="Google Shape;70;p16"/>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p:cSld name="TITLE_2">
    <p:spTree>
      <p:nvGrpSpPr>
        <p:cNvPr id="71" name="Shape 71"/>
        <p:cNvGrpSpPr/>
        <p:nvPr/>
      </p:nvGrpSpPr>
      <p:grpSpPr>
        <a:xfrm>
          <a:off x="0" y="0"/>
          <a:ext cx="0" cy="0"/>
          <a:chOff x="0" y="0"/>
          <a:chExt cx="0" cy="0"/>
        </a:xfrm>
      </p:grpSpPr>
      <p:pic>
        <p:nvPicPr>
          <p:cNvPr id="72" name="Google Shape;72;p17" descr="comic-04.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73" name="Google Shape;73;p17"/>
          <p:cNvSpPr/>
          <p:nvPr/>
        </p:nvSpPr>
        <p:spPr>
          <a:xfrm>
            <a:off x="1315275" y="9212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001936">
              <a:alpha val="21920"/>
            </a:srgbClr>
          </a:solidFill>
          <a:ln>
            <a:noFill/>
          </a:ln>
        </p:spPr>
      </p:sp>
      <p:sp>
        <p:nvSpPr>
          <p:cNvPr id="74" name="Google Shape;74;p17"/>
          <p:cNvSpPr/>
          <p:nvPr/>
        </p:nvSpPr>
        <p:spPr>
          <a:xfrm>
            <a:off x="1010475" y="6164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FFFFFF"/>
          </a:solidFill>
          <a:ln w="76200" cap="flat" cmpd="sng">
            <a:solidFill>
              <a:srgbClr val="000000"/>
            </a:solidFill>
            <a:prstDash val="solid"/>
            <a:miter lim="8000"/>
            <a:headEnd type="none" w="med" len="med"/>
            <a:tailEnd type="none" w="med" len="med"/>
          </a:ln>
        </p:spPr>
      </p:sp>
      <p:sp>
        <p:nvSpPr>
          <p:cNvPr id="75" name="Google Shape;75;p17"/>
          <p:cNvSpPr txBox="1"/>
          <p:nvPr>
            <p:ph type="ctrTitle"/>
          </p:nvPr>
        </p:nvSpPr>
        <p:spPr>
          <a:xfrm>
            <a:off x="2572125" y="2068625"/>
            <a:ext cx="4271700" cy="1159800"/>
          </a:xfrm>
          <a:prstGeom prst="rect">
            <a:avLst/>
          </a:prstGeom>
        </p:spPr>
        <p:txBody>
          <a:bodyPr spcFirstLastPara="1" wrap="square" lIns="91425" tIns="91425" rIns="91425" bIns="91425"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1">
  <p:cSld name="TITLE_3">
    <p:spTree>
      <p:nvGrpSpPr>
        <p:cNvPr id="76" name="Shape 76"/>
        <p:cNvGrpSpPr/>
        <p:nvPr/>
      </p:nvGrpSpPr>
      <p:grpSpPr>
        <a:xfrm>
          <a:off x="0" y="0"/>
          <a:ext cx="0" cy="0"/>
          <a:chOff x="0" y="0"/>
          <a:chExt cx="0" cy="0"/>
        </a:xfrm>
      </p:grpSpPr>
      <p:pic>
        <p:nvPicPr>
          <p:cNvPr id="77" name="Google Shape;77;p18" descr="comic-04.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78" name="Google Shape;78;p18"/>
          <p:cNvSpPr/>
          <p:nvPr/>
        </p:nvSpPr>
        <p:spPr>
          <a:xfrm>
            <a:off x="1315275" y="9212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001936">
              <a:alpha val="21920"/>
            </a:srgbClr>
          </a:solidFill>
          <a:ln>
            <a:noFill/>
          </a:ln>
        </p:spPr>
      </p:sp>
      <p:sp>
        <p:nvSpPr>
          <p:cNvPr id="79" name="Google Shape;79;p18"/>
          <p:cNvSpPr/>
          <p:nvPr/>
        </p:nvSpPr>
        <p:spPr>
          <a:xfrm>
            <a:off x="1010475" y="6164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FFFFFF"/>
          </a:solidFill>
          <a:ln w="76200" cap="flat" cmpd="sng">
            <a:solidFill>
              <a:srgbClr val="000000"/>
            </a:solidFill>
            <a:prstDash val="solid"/>
            <a:miter lim="8000"/>
            <a:headEnd type="none" w="med" len="med"/>
            <a:tailEnd type="none" w="med" len="med"/>
          </a:ln>
        </p:spPr>
      </p:sp>
      <p:sp>
        <p:nvSpPr>
          <p:cNvPr id="80" name="Google Shape;80;p18"/>
          <p:cNvSpPr txBox="1"/>
          <p:nvPr>
            <p:ph type="ctrTitle"/>
          </p:nvPr>
        </p:nvSpPr>
        <p:spPr>
          <a:xfrm>
            <a:off x="2572125" y="2068625"/>
            <a:ext cx="4271700" cy="1159800"/>
          </a:xfrm>
          <a:prstGeom prst="rect">
            <a:avLst/>
          </a:prstGeom>
        </p:spPr>
        <p:txBody>
          <a:bodyPr spcFirstLastPara="1" wrap="square" lIns="91425" tIns="91425" rIns="91425" bIns="91425"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_ONLY_4">
    <p:spTree>
      <p:nvGrpSpPr>
        <p:cNvPr id="81" name="Shape 81"/>
        <p:cNvGrpSpPr/>
        <p:nvPr/>
      </p:nvGrpSpPr>
      <p:grpSpPr>
        <a:xfrm>
          <a:off x="0" y="0"/>
          <a:ext cx="0" cy="0"/>
          <a:chOff x="0" y="0"/>
          <a:chExt cx="0" cy="0"/>
        </a:xfrm>
      </p:grpSpPr>
      <p:sp>
        <p:nvSpPr>
          <p:cNvPr id="82" name="Google Shape;82;p19"/>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3" name="Google Shape;83;p1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yofAI Green/Blue">
  <p:cSld name="SECTION_HEADER_2">
    <p:spTree>
      <p:nvGrpSpPr>
        <p:cNvPr id="84" name="Shape 84"/>
        <p:cNvGrpSpPr/>
        <p:nvPr/>
      </p:nvGrpSpPr>
      <p:grpSpPr>
        <a:xfrm>
          <a:off x="0" y="0"/>
          <a:ext cx="0" cy="0"/>
          <a:chOff x="0" y="0"/>
          <a:chExt cx="0" cy="0"/>
        </a:xfrm>
      </p:grpSpPr>
      <p:sp>
        <p:nvSpPr>
          <p:cNvPr id="85" name="Google Shape;85;p2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86" name="Google Shape;86;p20"/>
          <p:cNvSpPr txBox="1"/>
          <p:nvPr/>
        </p:nvSpPr>
        <p:spPr>
          <a:xfrm>
            <a:off x="1575475" y="2482950"/>
            <a:ext cx="1869000" cy="24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87" name="Google Shape;87;p20"/>
          <p:cNvSpPr txBox="1"/>
          <p:nvPr>
            <p:ph type="title"/>
          </p:nvPr>
        </p:nvSpPr>
        <p:spPr>
          <a:xfrm>
            <a:off x="1590925" y="162175"/>
            <a:ext cx="7321500" cy="810900"/>
          </a:xfrm>
          <a:prstGeom prst="rect">
            <a:avLst/>
          </a:prstGeom>
        </p:spPr>
        <p:txBody>
          <a:bodyPr spcFirstLastPara="1" wrap="square" lIns="91425" tIns="91425" rIns="91425" bIns="91425" anchor="t" anchorCtr="0">
            <a:normAutofit/>
          </a:bodyPr>
          <a:lstStyle>
            <a:lvl1pPr lvl="0">
              <a:spcBef>
                <a:spcPts val="0"/>
              </a:spcBef>
              <a:spcAft>
                <a:spcPts val="0"/>
              </a:spcAft>
              <a:buSzPts val="4000"/>
              <a:buFont typeface="Abel" panose="02000506030000020004"/>
              <a:buNone/>
              <a:defRPr sz="4000" b="1">
                <a:latin typeface="Abel" panose="02000506030000020004"/>
                <a:ea typeface="Abel" panose="02000506030000020004"/>
                <a:cs typeface="Abel" panose="02000506030000020004"/>
                <a:sym typeface="Abel" panose="0200050603000002000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 name="Google Shape;88;p20"/>
          <p:cNvSpPr/>
          <p:nvPr/>
        </p:nvSpPr>
        <p:spPr>
          <a:xfrm>
            <a:off x="0" y="4919400"/>
            <a:ext cx="9144000" cy="224100"/>
          </a:xfrm>
          <a:prstGeom prst="rect">
            <a:avLst/>
          </a:prstGeom>
          <a:solidFill>
            <a:srgbClr val="4873B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89" name="Google Shape;89;p20"/>
          <p:cNvSpPr/>
          <p:nvPr/>
        </p:nvSpPr>
        <p:spPr>
          <a:xfrm>
            <a:off x="0" y="4721275"/>
            <a:ext cx="9144000" cy="224100"/>
          </a:xfrm>
          <a:prstGeom prst="rect">
            <a:avLst/>
          </a:prstGeom>
          <a:solidFill>
            <a:srgbClr val="37B5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90" name="Google Shape;90;p20"/>
          <p:cNvSpPr txBox="1"/>
          <p:nvPr>
            <p:ph type="body" idx="1"/>
          </p:nvPr>
        </p:nvSpPr>
        <p:spPr>
          <a:xfrm>
            <a:off x="324375" y="1382400"/>
            <a:ext cx="8588100" cy="328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Abel" panose="02000506030000020004"/>
              <a:buChar char="●"/>
              <a:defRPr>
                <a:latin typeface="Abel" panose="02000506030000020004"/>
                <a:ea typeface="Abel" panose="02000506030000020004"/>
                <a:cs typeface="Abel" panose="02000506030000020004"/>
                <a:sym typeface="Abel" panose="02000506030000020004"/>
              </a:defRPr>
            </a:lvl1pPr>
            <a:lvl2pPr marL="914400" lvl="1"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2pPr>
            <a:lvl3pPr marL="1371600" lvl="2"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3pPr>
            <a:lvl4pPr marL="1828800" lvl="3"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4pPr>
            <a:lvl5pPr marL="2286000" lvl="4"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5pPr>
            <a:lvl6pPr marL="2743200" lvl="5"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6pPr>
            <a:lvl7pPr marL="3200400" lvl="6"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7pPr>
            <a:lvl8pPr marL="3657600" lvl="7"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8pPr>
            <a:lvl9pPr marL="4114800" lvl="8"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91" name="Shape 91"/>
        <p:cNvGrpSpPr/>
        <p:nvPr/>
      </p:nvGrpSpPr>
      <p:grpSpPr>
        <a:xfrm>
          <a:off x="0" y="0"/>
          <a:ext cx="0" cy="0"/>
          <a:chOff x="0" y="0"/>
          <a:chExt cx="0" cy="0"/>
        </a:xfrm>
      </p:grpSpPr>
      <p:sp>
        <p:nvSpPr>
          <p:cNvPr id="92" name="Google Shape;92;p21"/>
          <p:cNvSpPr txBox="1"/>
          <p:nvPr>
            <p:ph type="title"/>
          </p:nvPr>
        </p:nvSpPr>
        <p:spPr>
          <a:xfrm>
            <a:off x="1601775" y="222475"/>
            <a:ext cx="6923400" cy="896400"/>
          </a:xfrm>
          <a:prstGeom prst="rect">
            <a:avLst/>
          </a:prstGeom>
        </p:spPr>
        <p:txBody>
          <a:bodyPr spcFirstLastPara="1" wrap="square" lIns="91425" tIns="91425" rIns="91425" bIns="91425" anchor="t" anchorCtr="0">
            <a:normAutofit/>
          </a:bodyPr>
          <a:lstStyle>
            <a:lvl1pPr lvl="0">
              <a:spcBef>
                <a:spcPts val="0"/>
              </a:spcBef>
              <a:spcAft>
                <a:spcPts val="0"/>
              </a:spcAft>
              <a:buSzPts val="3600"/>
              <a:buFont typeface="Abel" panose="02000506030000020004"/>
              <a:buNone/>
              <a:defRPr sz="3600" b="1">
                <a:latin typeface="Abel" panose="02000506030000020004"/>
                <a:ea typeface="Abel" panose="02000506030000020004"/>
                <a:cs typeface="Abel" panose="02000506030000020004"/>
                <a:sym typeface="Abel" panose="0200050603000002000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21"/>
          <p:cNvSpPr/>
          <p:nvPr/>
        </p:nvSpPr>
        <p:spPr>
          <a:xfrm>
            <a:off x="0" y="4919400"/>
            <a:ext cx="9144000" cy="224100"/>
          </a:xfrm>
          <a:prstGeom prst="rect">
            <a:avLst/>
          </a:prstGeom>
          <a:solidFill>
            <a:srgbClr val="4873B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94" name="Google Shape;94;p21"/>
          <p:cNvSpPr txBox="1"/>
          <p:nvPr>
            <p:ph type="body" idx="1"/>
          </p:nvPr>
        </p:nvSpPr>
        <p:spPr>
          <a:xfrm>
            <a:off x="169900" y="1428750"/>
            <a:ext cx="8665200" cy="3367200"/>
          </a:xfrm>
          <a:prstGeom prst="rect">
            <a:avLst/>
          </a:prstGeom>
        </p:spPr>
        <p:txBody>
          <a:bodyPr spcFirstLastPara="1" wrap="square" lIns="91425" tIns="91425" rIns="91425" bIns="91425" anchor="t" anchorCtr="0">
            <a:normAutofit/>
          </a:bodyPr>
          <a:lstStyle>
            <a:lvl1pPr marL="457200" lvl="0" indent="-355600">
              <a:spcBef>
                <a:spcPts val="0"/>
              </a:spcBef>
              <a:spcAft>
                <a:spcPts val="0"/>
              </a:spcAft>
              <a:buSzPts val="2000"/>
              <a:buFont typeface="Abel" panose="02000506030000020004"/>
              <a:buChar char="●"/>
              <a:defRPr sz="2000">
                <a:latin typeface="Abel" panose="02000506030000020004"/>
                <a:ea typeface="Abel" panose="02000506030000020004"/>
                <a:cs typeface="Abel" panose="02000506030000020004"/>
                <a:sym typeface="Abel" panose="02000506030000020004"/>
              </a:defRPr>
            </a:lvl1pPr>
            <a:lvl2pPr marL="914400" lvl="1" indent="-355600">
              <a:spcBef>
                <a:spcPts val="0"/>
              </a:spcBef>
              <a:spcAft>
                <a:spcPts val="0"/>
              </a:spcAft>
              <a:buSzPts val="2000"/>
              <a:buFont typeface="Abel" panose="02000506030000020004"/>
              <a:buChar char="○"/>
              <a:defRPr sz="2000">
                <a:latin typeface="Abel" panose="02000506030000020004"/>
                <a:ea typeface="Abel" panose="02000506030000020004"/>
                <a:cs typeface="Abel" panose="02000506030000020004"/>
                <a:sym typeface="Abel" panose="02000506030000020004"/>
              </a:defRPr>
            </a:lvl2pPr>
            <a:lvl3pPr marL="1371600" lvl="2" indent="-355600">
              <a:spcBef>
                <a:spcPts val="0"/>
              </a:spcBef>
              <a:spcAft>
                <a:spcPts val="0"/>
              </a:spcAft>
              <a:buSzPts val="2000"/>
              <a:buFont typeface="Abel" panose="02000506030000020004"/>
              <a:buChar char="■"/>
              <a:defRPr sz="2000">
                <a:latin typeface="Abel" panose="02000506030000020004"/>
                <a:ea typeface="Abel" panose="02000506030000020004"/>
                <a:cs typeface="Abel" panose="02000506030000020004"/>
                <a:sym typeface="Abel" panose="02000506030000020004"/>
              </a:defRPr>
            </a:lvl3pPr>
            <a:lvl4pPr marL="1828800" lvl="3" indent="-355600">
              <a:spcBef>
                <a:spcPts val="0"/>
              </a:spcBef>
              <a:spcAft>
                <a:spcPts val="0"/>
              </a:spcAft>
              <a:buSzPts val="2000"/>
              <a:buFont typeface="Abel" panose="02000506030000020004"/>
              <a:buChar char="●"/>
              <a:defRPr sz="2000">
                <a:latin typeface="Abel" panose="02000506030000020004"/>
                <a:ea typeface="Abel" panose="02000506030000020004"/>
                <a:cs typeface="Abel" panose="02000506030000020004"/>
                <a:sym typeface="Abel" panose="02000506030000020004"/>
              </a:defRPr>
            </a:lvl4pPr>
            <a:lvl5pPr marL="2286000" lvl="4" indent="-355600">
              <a:spcBef>
                <a:spcPts val="0"/>
              </a:spcBef>
              <a:spcAft>
                <a:spcPts val="0"/>
              </a:spcAft>
              <a:buSzPts val="2000"/>
              <a:buFont typeface="Abel" panose="02000506030000020004"/>
              <a:buChar char="○"/>
              <a:defRPr sz="2000">
                <a:latin typeface="Abel" panose="02000506030000020004"/>
                <a:ea typeface="Abel" panose="02000506030000020004"/>
                <a:cs typeface="Abel" panose="02000506030000020004"/>
                <a:sym typeface="Abel" panose="02000506030000020004"/>
              </a:defRPr>
            </a:lvl5pPr>
            <a:lvl6pPr marL="2743200" lvl="5" indent="-355600">
              <a:spcBef>
                <a:spcPts val="0"/>
              </a:spcBef>
              <a:spcAft>
                <a:spcPts val="0"/>
              </a:spcAft>
              <a:buSzPts val="2000"/>
              <a:buFont typeface="Abel" panose="02000506030000020004"/>
              <a:buChar char="■"/>
              <a:defRPr sz="2000">
                <a:latin typeface="Abel" panose="02000506030000020004"/>
                <a:ea typeface="Abel" panose="02000506030000020004"/>
                <a:cs typeface="Abel" panose="02000506030000020004"/>
                <a:sym typeface="Abel" panose="02000506030000020004"/>
              </a:defRPr>
            </a:lvl6pPr>
            <a:lvl7pPr marL="3200400" lvl="6" indent="-355600">
              <a:spcBef>
                <a:spcPts val="0"/>
              </a:spcBef>
              <a:spcAft>
                <a:spcPts val="0"/>
              </a:spcAft>
              <a:buSzPts val="2000"/>
              <a:buFont typeface="Abel" panose="02000506030000020004"/>
              <a:buChar char="●"/>
              <a:defRPr sz="2000">
                <a:latin typeface="Abel" panose="02000506030000020004"/>
                <a:ea typeface="Abel" panose="02000506030000020004"/>
                <a:cs typeface="Abel" panose="02000506030000020004"/>
                <a:sym typeface="Abel" panose="02000506030000020004"/>
              </a:defRPr>
            </a:lvl7pPr>
            <a:lvl8pPr marL="3657600" lvl="7" indent="-355600">
              <a:spcBef>
                <a:spcPts val="0"/>
              </a:spcBef>
              <a:spcAft>
                <a:spcPts val="0"/>
              </a:spcAft>
              <a:buSzPts val="2000"/>
              <a:buFont typeface="Abel" panose="02000506030000020004"/>
              <a:buChar char="○"/>
              <a:defRPr sz="2000">
                <a:latin typeface="Abel" panose="02000506030000020004"/>
                <a:ea typeface="Abel" panose="02000506030000020004"/>
                <a:cs typeface="Abel" panose="02000506030000020004"/>
                <a:sym typeface="Abel" panose="02000506030000020004"/>
              </a:defRPr>
            </a:lvl8pPr>
            <a:lvl9pPr marL="4114800" lvl="8" indent="-355600">
              <a:spcBef>
                <a:spcPts val="0"/>
              </a:spcBef>
              <a:spcAft>
                <a:spcPts val="0"/>
              </a:spcAft>
              <a:buSzPts val="2000"/>
              <a:buFont typeface="Abel" panose="02000506030000020004"/>
              <a:buChar char="■"/>
              <a:defRPr sz="2000">
                <a:latin typeface="Abel" panose="02000506030000020004"/>
                <a:ea typeface="Abel" panose="02000506030000020004"/>
                <a:cs typeface="Abel" panose="02000506030000020004"/>
                <a:sym typeface="Abel" panose="020005060300000200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5">
    <p:spTree>
      <p:nvGrpSpPr>
        <p:cNvPr id="95" name="Shape 95"/>
        <p:cNvGrpSpPr/>
        <p:nvPr/>
      </p:nvGrpSpPr>
      <p:grpSpPr>
        <a:xfrm>
          <a:off x="0" y="0"/>
          <a:ext cx="0" cy="0"/>
          <a:chOff x="0" y="0"/>
          <a:chExt cx="0" cy="0"/>
        </a:xfrm>
      </p:grpSpPr>
      <p:sp>
        <p:nvSpPr>
          <p:cNvPr id="96" name="Google Shape;96;p22"/>
          <p:cNvSpPr txBox="1"/>
          <p:nvPr>
            <p:ph type="title"/>
          </p:nvPr>
        </p:nvSpPr>
        <p:spPr>
          <a:xfrm>
            <a:off x="1466125" y="241775"/>
            <a:ext cx="84153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600"/>
              <a:buFont typeface="Abel" panose="02000506030000020004"/>
              <a:buNone/>
              <a:defRPr sz="3600" b="1">
                <a:latin typeface="Abel" panose="02000506030000020004"/>
                <a:ea typeface="Abel" panose="02000506030000020004"/>
                <a:cs typeface="Abel" panose="02000506030000020004"/>
                <a:sym typeface="Abel" panose="0200050603000002000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2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98" name="Google Shape;98;p22"/>
          <p:cNvSpPr/>
          <p:nvPr/>
        </p:nvSpPr>
        <p:spPr>
          <a:xfrm>
            <a:off x="75" y="4919425"/>
            <a:ext cx="9144000" cy="224100"/>
          </a:xfrm>
          <a:prstGeom prst="rect">
            <a:avLst/>
          </a:prstGeom>
          <a:solidFill>
            <a:srgbClr val="37B5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99" name="Google Shape;99;p22"/>
          <p:cNvSpPr/>
          <p:nvPr/>
        </p:nvSpPr>
        <p:spPr>
          <a:xfrm>
            <a:off x="75" y="4695325"/>
            <a:ext cx="9144000" cy="224100"/>
          </a:xfrm>
          <a:prstGeom prst="rect">
            <a:avLst/>
          </a:prstGeom>
          <a:solidFill>
            <a:srgbClr val="4873B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00" name="Google Shape;100;p22"/>
          <p:cNvSpPr txBox="1"/>
          <p:nvPr>
            <p:ph type="body" idx="1"/>
          </p:nvPr>
        </p:nvSpPr>
        <p:spPr>
          <a:xfrm>
            <a:off x="155850" y="1333425"/>
            <a:ext cx="8832300" cy="3264300"/>
          </a:xfrm>
          <a:prstGeom prst="rect">
            <a:avLst/>
          </a:prstGeom>
        </p:spPr>
        <p:txBody>
          <a:bodyPr spcFirstLastPara="1" wrap="square" lIns="91425" tIns="91425" rIns="91425" bIns="91425" anchor="t" anchorCtr="0">
            <a:normAutofit/>
          </a:bodyPr>
          <a:lstStyle>
            <a:lvl1pPr marL="457200" lvl="0" indent="-368300">
              <a:spcBef>
                <a:spcPts val="0"/>
              </a:spcBef>
              <a:spcAft>
                <a:spcPts val="0"/>
              </a:spcAft>
              <a:buSzPts val="2200"/>
              <a:buFont typeface="Abel" panose="02000506030000020004"/>
              <a:buChar char="●"/>
              <a:defRPr sz="2200">
                <a:latin typeface="Abel" panose="02000506030000020004"/>
                <a:ea typeface="Abel" panose="02000506030000020004"/>
                <a:cs typeface="Abel" panose="02000506030000020004"/>
                <a:sym typeface="Abel" panose="02000506030000020004"/>
              </a:defRPr>
            </a:lvl1pPr>
            <a:lvl2pPr marL="914400" lvl="1" indent="-368300">
              <a:spcBef>
                <a:spcPts val="0"/>
              </a:spcBef>
              <a:spcAft>
                <a:spcPts val="0"/>
              </a:spcAft>
              <a:buSzPts val="2200"/>
              <a:buFont typeface="Abel" panose="02000506030000020004"/>
              <a:buChar char="○"/>
              <a:defRPr sz="2200">
                <a:latin typeface="Abel" panose="02000506030000020004"/>
                <a:ea typeface="Abel" panose="02000506030000020004"/>
                <a:cs typeface="Abel" panose="02000506030000020004"/>
                <a:sym typeface="Abel" panose="02000506030000020004"/>
              </a:defRPr>
            </a:lvl2pPr>
            <a:lvl3pPr marL="1371600" lvl="2" indent="-368300">
              <a:spcBef>
                <a:spcPts val="0"/>
              </a:spcBef>
              <a:spcAft>
                <a:spcPts val="0"/>
              </a:spcAft>
              <a:buSzPts val="2200"/>
              <a:buFont typeface="Abel" panose="02000506030000020004"/>
              <a:buChar char="■"/>
              <a:defRPr sz="2200">
                <a:latin typeface="Abel" panose="02000506030000020004"/>
                <a:ea typeface="Abel" panose="02000506030000020004"/>
                <a:cs typeface="Abel" panose="02000506030000020004"/>
                <a:sym typeface="Abel" panose="02000506030000020004"/>
              </a:defRPr>
            </a:lvl3pPr>
            <a:lvl4pPr marL="1828800" lvl="3" indent="-368300">
              <a:spcBef>
                <a:spcPts val="0"/>
              </a:spcBef>
              <a:spcAft>
                <a:spcPts val="0"/>
              </a:spcAft>
              <a:buSzPts val="2200"/>
              <a:buFont typeface="Abel" panose="02000506030000020004"/>
              <a:buChar char="●"/>
              <a:defRPr sz="2200">
                <a:latin typeface="Abel" panose="02000506030000020004"/>
                <a:ea typeface="Abel" panose="02000506030000020004"/>
                <a:cs typeface="Abel" panose="02000506030000020004"/>
                <a:sym typeface="Abel" panose="02000506030000020004"/>
              </a:defRPr>
            </a:lvl4pPr>
            <a:lvl5pPr marL="2286000" lvl="4" indent="-368300">
              <a:spcBef>
                <a:spcPts val="0"/>
              </a:spcBef>
              <a:spcAft>
                <a:spcPts val="0"/>
              </a:spcAft>
              <a:buSzPts val="2200"/>
              <a:buFont typeface="Abel" panose="02000506030000020004"/>
              <a:buChar char="○"/>
              <a:defRPr sz="2200">
                <a:latin typeface="Abel" panose="02000506030000020004"/>
                <a:ea typeface="Abel" panose="02000506030000020004"/>
                <a:cs typeface="Abel" panose="02000506030000020004"/>
                <a:sym typeface="Abel" panose="02000506030000020004"/>
              </a:defRPr>
            </a:lvl5pPr>
            <a:lvl6pPr marL="2743200" lvl="5" indent="-368300">
              <a:spcBef>
                <a:spcPts val="0"/>
              </a:spcBef>
              <a:spcAft>
                <a:spcPts val="0"/>
              </a:spcAft>
              <a:buSzPts val="2200"/>
              <a:buFont typeface="Abel" panose="02000506030000020004"/>
              <a:buChar char="■"/>
              <a:defRPr sz="2200">
                <a:latin typeface="Abel" panose="02000506030000020004"/>
                <a:ea typeface="Abel" panose="02000506030000020004"/>
                <a:cs typeface="Abel" panose="02000506030000020004"/>
                <a:sym typeface="Abel" panose="02000506030000020004"/>
              </a:defRPr>
            </a:lvl6pPr>
            <a:lvl7pPr marL="3200400" lvl="6" indent="-368300">
              <a:spcBef>
                <a:spcPts val="0"/>
              </a:spcBef>
              <a:spcAft>
                <a:spcPts val="0"/>
              </a:spcAft>
              <a:buSzPts val="2200"/>
              <a:buFont typeface="Abel" panose="02000506030000020004"/>
              <a:buChar char="●"/>
              <a:defRPr sz="2200">
                <a:latin typeface="Abel" panose="02000506030000020004"/>
                <a:ea typeface="Abel" panose="02000506030000020004"/>
                <a:cs typeface="Abel" panose="02000506030000020004"/>
                <a:sym typeface="Abel" panose="02000506030000020004"/>
              </a:defRPr>
            </a:lvl7pPr>
            <a:lvl8pPr marL="3657600" lvl="7" indent="-368300">
              <a:spcBef>
                <a:spcPts val="0"/>
              </a:spcBef>
              <a:spcAft>
                <a:spcPts val="0"/>
              </a:spcAft>
              <a:buSzPts val="2200"/>
              <a:buFont typeface="Abel" panose="02000506030000020004"/>
              <a:buChar char="○"/>
              <a:defRPr sz="2200">
                <a:latin typeface="Abel" panose="02000506030000020004"/>
                <a:ea typeface="Abel" panose="02000506030000020004"/>
                <a:cs typeface="Abel" panose="02000506030000020004"/>
                <a:sym typeface="Abel" panose="02000506030000020004"/>
              </a:defRPr>
            </a:lvl8pPr>
            <a:lvl9pPr marL="4114800" lvl="8" indent="-368300">
              <a:spcBef>
                <a:spcPts val="0"/>
              </a:spcBef>
              <a:spcAft>
                <a:spcPts val="0"/>
              </a:spcAft>
              <a:buSzPts val="2200"/>
              <a:buFont typeface="Abel" panose="02000506030000020004"/>
              <a:buChar char="■"/>
              <a:defRPr sz="2200">
                <a:latin typeface="Abel" panose="02000506030000020004"/>
                <a:ea typeface="Abel" panose="02000506030000020004"/>
                <a:cs typeface="Abel" panose="02000506030000020004"/>
                <a:sym typeface="Abel" panose="020005060300000200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01" name="Shape 101"/>
        <p:cNvGrpSpPr/>
        <p:nvPr/>
      </p:nvGrpSpPr>
      <p:grpSpPr>
        <a:xfrm>
          <a:off x="0" y="0"/>
          <a:ext cx="0" cy="0"/>
          <a:chOff x="0" y="0"/>
          <a:chExt cx="0" cy="0"/>
        </a:xfrm>
      </p:grpSpPr>
      <p:sp>
        <p:nvSpPr>
          <p:cNvPr id="102" name="Google Shape;102;p2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03" name="Google Shape;103;p23"/>
          <p:cNvSpPr/>
          <p:nvPr/>
        </p:nvSpPr>
        <p:spPr>
          <a:xfrm>
            <a:off x="0" y="4919400"/>
            <a:ext cx="9144000" cy="224100"/>
          </a:xfrm>
          <a:prstGeom prst="rect">
            <a:avLst/>
          </a:prstGeom>
          <a:solidFill>
            <a:srgbClr val="4873B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04" name="Google Shape;104;p23"/>
          <p:cNvSpPr/>
          <p:nvPr/>
        </p:nvSpPr>
        <p:spPr>
          <a:xfrm>
            <a:off x="0" y="4695300"/>
            <a:ext cx="9144000" cy="224100"/>
          </a:xfrm>
          <a:prstGeom prst="rect">
            <a:avLst/>
          </a:prstGeom>
          <a:solidFill>
            <a:srgbClr val="37B5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05" name="Google Shape;105;p23"/>
          <p:cNvSpPr txBox="1"/>
          <p:nvPr>
            <p:ph type="title"/>
          </p:nvPr>
        </p:nvSpPr>
        <p:spPr>
          <a:xfrm>
            <a:off x="1272525" y="231375"/>
            <a:ext cx="7706400" cy="729600"/>
          </a:xfrm>
          <a:prstGeom prst="rect">
            <a:avLst/>
          </a:prstGeom>
        </p:spPr>
        <p:txBody>
          <a:bodyPr spcFirstLastPara="1" wrap="square" lIns="91425" tIns="91425" rIns="91425" bIns="91425" anchor="t" anchorCtr="0">
            <a:normAutofit/>
          </a:bodyPr>
          <a:lstStyle>
            <a:lvl1pPr lvl="0">
              <a:spcBef>
                <a:spcPts val="0"/>
              </a:spcBef>
              <a:spcAft>
                <a:spcPts val="0"/>
              </a:spcAft>
              <a:buSzPts val="3600"/>
              <a:buFont typeface="Abel" panose="02000506030000020004"/>
              <a:buNone/>
              <a:defRPr sz="3600" b="1">
                <a:latin typeface="Abel" panose="02000506030000020004"/>
                <a:ea typeface="Abel" panose="02000506030000020004"/>
                <a:cs typeface="Abel" panose="02000506030000020004"/>
                <a:sym typeface="Abel" panose="0200050603000002000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6" name="Google Shape;106;p23"/>
          <p:cNvSpPr txBox="1"/>
          <p:nvPr>
            <p:ph type="body" idx="1"/>
          </p:nvPr>
        </p:nvSpPr>
        <p:spPr>
          <a:xfrm>
            <a:off x="195775" y="1308125"/>
            <a:ext cx="8756400" cy="33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Abel" panose="02000506030000020004"/>
              <a:buChar char="●"/>
              <a:defRPr>
                <a:latin typeface="Abel" panose="02000506030000020004"/>
                <a:ea typeface="Abel" panose="02000506030000020004"/>
                <a:cs typeface="Abel" panose="02000506030000020004"/>
                <a:sym typeface="Abel" panose="02000506030000020004"/>
              </a:defRPr>
            </a:lvl1pPr>
            <a:lvl2pPr marL="914400" lvl="1"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2pPr>
            <a:lvl3pPr marL="1371600" lvl="2"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3pPr>
            <a:lvl4pPr marL="1828800" lvl="3"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4pPr>
            <a:lvl5pPr marL="2286000" lvl="4"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5pPr>
            <a:lvl6pPr marL="2743200" lvl="5"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6pPr>
            <a:lvl7pPr marL="3200400" lvl="6"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7pPr>
            <a:lvl8pPr marL="3657600" lvl="7"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8pPr>
            <a:lvl9pPr marL="4114800" lvl="8"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8.xml"/><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18.jpe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21.jpe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0.xml"/><Relationship Id="rId2" Type="http://schemas.openxmlformats.org/officeDocument/2006/relationships/image" Target="../media/image24.jpeg"/><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0.xml"/><Relationship Id="rId2" Type="http://schemas.openxmlformats.org/officeDocument/2006/relationships/image" Target="../media/image24.jpe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image" Target="../media/image24.jpe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20.xml"/><Relationship Id="rId7" Type="http://schemas.openxmlformats.org/officeDocument/2006/relationships/image" Target="../media/image26.jpeg"/><Relationship Id="rId6" Type="http://schemas.openxmlformats.org/officeDocument/2006/relationships/image" Target="../media/image24.jpeg"/><Relationship Id="rId5" Type="http://schemas.openxmlformats.org/officeDocument/2006/relationships/hyperlink" Target="https://dictionary.cambridge.org/us/dictionary/english/unfair" TargetMode="External"/><Relationship Id="rId4" Type="http://schemas.openxmlformats.org/officeDocument/2006/relationships/hyperlink" Target="https://dictionary.cambridge.org/us/dictionary/english/person" TargetMode="External"/><Relationship Id="rId3" Type="http://schemas.openxmlformats.org/officeDocument/2006/relationships/hyperlink" Target="https://dictionary.cambridge.org/us/dictionary/english/particular" TargetMode="External"/><Relationship Id="rId2" Type="http://schemas.openxmlformats.org/officeDocument/2006/relationships/hyperlink" Target="https://dictionary.cambridge.org/us/dictionary/english/oppose" TargetMode="External"/><Relationship Id="rId1" Type="http://schemas.openxmlformats.org/officeDocument/2006/relationships/hyperlink" Target="https://dictionary.cambridge.org/us/dictionary/english/supporting"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28.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30.jpeg"/><Relationship Id="rId2" Type="http://schemas.openxmlformats.org/officeDocument/2006/relationships/hyperlink" Target="http://www.youtube.com/watch?v=59bMh59JQDo" TargetMode="Externa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hyperlink" Target="https://vimeo.com/414917737" TargetMode="Externa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image" Target="../media/image32.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9.xml"/><Relationship Id="rId2" Type="http://schemas.openxmlformats.org/officeDocument/2006/relationships/image" Target="../media/image33.png"/><Relationship Id="rId1" Type="http://schemas.openxmlformats.org/officeDocument/2006/relationships/hyperlink" Target="https://mostlikelymachine.artefactgroup.com/"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9.xml"/><Relationship Id="rId3" Type="http://schemas.openxmlformats.org/officeDocument/2006/relationships/image" Target="../media/image34.png"/><Relationship Id="rId2" Type="http://schemas.openxmlformats.org/officeDocument/2006/relationships/hyperlink" Target="https://docs.google.com/document/d/1fCatHyWbkum8RqCr8mKMzRF0oxMtBeF6B4tvwVU72nQ/edit?usp=sharing" TargetMode="External"/><Relationship Id="rId1" Type="http://schemas.openxmlformats.org/officeDocument/2006/relationships/hyperlink" Target="https://docs.google.com/presentation/d/1ZzGfdE6Xtg9p0b_gCzzZhxPgu2syjr-IonIDJXtdYEY/edit?usp=sharing" TargetMode="Externa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3.xml"/><Relationship Id="rId6" Type="http://schemas.openxmlformats.org/officeDocument/2006/relationships/hyperlink" Target="http://creativecommons.org/licenses/by-nc/4.0/" TargetMode="Externa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9.jpeg"/><Relationship Id="rId2" Type="http://schemas.openxmlformats.org/officeDocument/2006/relationships/hyperlink" Target="http://www.youtube.com/watch?v=T2qQGqZxkD0" TargetMode="Externa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8.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8.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10" name="Shape 110"/>
        <p:cNvGrpSpPr/>
        <p:nvPr/>
      </p:nvGrpSpPr>
      <p:grpSpPr>
        <a:xfrm>
          <a:off x="0" y="0"/>
          <a:ext cx="0" cy="0"/>
          <a:chOff x="0" y="0"/>
          <a:chExt cx="0" cy="0"/>
        </a:xfrm>
      </p:grpSpPr>
      <p:sp>
        <p:nvSpPr>
          <p:cNvPr id="111" name="Google Shape;111;p24"/>
          <p:cNvSpPr txBox="1"/>
          <p:nvPr>
            <p:ph type="ctrTitle"/>
          </p:nvPr>
        </p:nvSpPr>
        <p:spPr>
          <a:xfrm>
            <a:off x="2603183" y="1130675"/>
            <a:ext cx="6135000" cy="20526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4500" b="1">
                <a:solidFill>
                  <a:schemeClr val="lt1"/>
                </a:solidFill>
                <a:latin typeface="Bitter"/>
                <a:ea typeface="Bitter"/>
                <a:cs typeface="Bitter"/>
                <a:sym typeface="Bitter"/>
              </a:rPr>
              <a:t>机器如何学习？</a:t>
            </a:r>
            <a:endParaRPr b="1">
              <a:solidFill>
                <a:schemeClr val="lt1"/>
              </a:solidFill>
              <a:latin typeface="Bitter"/>
              <a:ea typeface="Bitter"/>
              <a:cs typeface="Bitter"/>
              <a:sym typeface="Bitter"/>
            </a:endParaRPr>
          </a:p>
        </p:txBody>
      </p:sp>
      <p:sp>
        <p:nvSpPr>
          <p:cNvPr id="112" name="Google Shape;112;p24"/>
          <p:cNvSpPr txBox="1"/>
          <p:nvPr>
            <p:ph type="subTitle" idx="1"/>
          </p:nvPr>
        </p:nvSpPr>
        <p:spPr>
          <a:xfrm>
            <a:off x="2603177" y="3183275"/>
            <a:ext cx="6135000" cy="792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852"/>
              <a:buFont typeface="Arial" panose="020B0604020202020204"/>
              <a:buNone/>
            </a:pPr>
            <a:r>
              <a:rPr lang="en-GB" sz="2200">
                <a:solidFill>
                  <a:schemeClr val="lt1"/>
                </a:solidFill>
                <a:latin typeface="Bitter"/>
                <a:ea typeface="Bitter"/>
                <a:cs typeface="Bitter"/>
                <a:sym typeface="Bitter"/>
              </a:rPr>
              <a:t>8 - 18岁</a:t>
            </a:r>
            <a:endParaRPr sz="2200">
              <a:solidFill>
                <a:schemeClr val="lt1"/>
              </a:solidFill>
              <a:latin typeface="Bitter"/>
              <a:ea typeface="Bitter"/>
              <a:cs typeface="Bitter"/>
              <a:sym typeface="Bitter"/>
            </a:endParaRPr>
          </a:p>
        </p:txBody>
      </p:sp>
      <p:pic>
        <p:nvPicPr>
          <p:cNvPr id="113" name="Google Shape;113;p24"/>
          <p:cNvPicPr preferRelativeResize="0"/>
          <p:nvPr/>
        </p:nvPicPr>
        <p:blipFill rotWithShape="1">
          <a:blip r:embed="rId2"/>
          <a:srcRect t="29" b="29"/>
          <a:stretch>
            <a:fillRect/>
          </a:stretch>
        </p:blipFill>
        <p:spPr>
          <a:xfrm>
            <a:off x="417400" y="399575"/>
            <a:ext cx="1689826" cy="1733725"/>
          </a:xfrm>
          <a:prstGeom prst="rect">
            <a:avLst/>
          </a:prstGeom>
          <a:noFill/>
          <a:ln>
            <a:noFill/>
          </a:ln>
        </p:spPr>
      </p:pic>
      <p:sp>
        <p:nvSpPr>
          <p:cNvPr id="114" name="Google Shape;114;p24"/>
          <p:cNvSpPr txBox="1"/>
          <p:nvPr/>
        </p:nvSpPr>
        <p:spPr>
          <a:xfrm>
            <a:off x="7586725" y="4555238"/>
            <a:ext cx="1240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solidFill>
                  <a:schemeClr val="lt1"/>
                </a:solidFill>
                <a:latin typeface="Bitter"/>
                <a:ea typeface="Bitter"/>
                <a:cs typeface="Bitter"/>
                <a:sym typeface="Bitter"/>
              </a:rPr>
              <a:t>dayofai.org</a:t>
            </a:r>
            <a:endParaRPr>
              <a:solidFill>
                <a:schemeClr val="lt1"/>
              </a:solidFill>
              <a:latin typeface="Bitter"/>
              <a:ea typeface="Bitter"/>
              <a:cs typeface="Bitter"/>
              <a:sym typeface="Bit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9" name="Shape 199"/>
        <p:cNvGrpSpPr/>
        <p:nvPr/>
      </p:nvGrpSpPr>
      <p:grpSpPr>
        <a:xfrm>
          <a:off x="0" y="0"/>
          <a:ext cx="0" cy="0"/>
          <a:chOff x="0" y="0"/>
          <a:chExt cx="0" cy="0"/>
        </a:xfrm>
      </p:grpSpPr>
      <p:sp>
        <p:nvSpPr>
          <p:cNvPr id="200" name="Google Shape;200;p33"/>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201" name="Google Shape;201;p33"/>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02" name="Google Shape;202;p33"/>
          <p:cNvSpPr txBox="1"/>
          <p:nvPr/>
        </p:nvSpPr>
        <p:spPr>
          <a:xfrm>
            <a:off x="981925" y="0"/>
            <a:ext cx="7659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900" b="1">
                <a:solidFill>
                  <a:srgbClr val="37B558"/>
                </a:solidFill>
                <a:latin typeface="Rubik"/>
                <a:ea typeface="Rubik"/>
                <a:cs typeface="Rubik"/>
                <a:sym typeface="Rubik"/>
              </a:rPr>
              <a:t>步骤4：</a:t>
            </a:r>
            <a:r>
              <a:rPr lang="en-GB" sz="2900" b="1">
                <a:solidFill>
                  <a:srgbClr val="37B558"/>
                </a:solidFill>
                <a:latin typeface="Rubik"/>
                <a:ea typeface="Rubik"/>
                <a:cs typeface="Rubik"/>
                <a:sym typeface="Rubik"/>
              </a:rPr>
              <a:t>训练一个AI模型</a:t>
            </a:r>
            <a:endParaRPr sz="2900" b="1">
              <a:solidFill>
                <a:srgbClr val="37B558"/>
              </a:solidFill>
              <a:latin typeface="Rubik"/>
              <a:ea typeface="Rubik"/>
              <a:cs typeface="Rubik"/>
              <a:sym typeface="Rubik"/>
            </a:endParaRPr>
          </a:p>
        </p:txBody>
      </p:sp>
      <p:sp>
        <p:nvSpPr>
          <p:cNvPr id="203" name="Google Shape;203;p33"/>
          <p:cNvSpPr txBox="1"/>
          <p:nvPr/>
        </p:nvSpPr>
        <p:spPr>
          <a:xfrm>
            <a:off x="7528150" y="1622275"/>
            <a:ext cx="1548300" cy="23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800">
              <a:solidFill>
                <a:schemeClr val="dk2"/>
              </a:solidFill>
            </a:endParaRPr>
          </a:p>
        </p:txBody>
      </p:sp>
      <p:pic>
        <p:nvPicPr>
          <p:cNvPr id="204" name="Google Shape;204;p33"/>
          <p:cNvPicPr preferRelativeResize="0"/>
          <p:nvPr/>
        </p:nvPicPr>
        <p:blipFill>
          <a:blip r:embed="rId2"/>
          <a:stretch>
            <a:fillRect/>
          </a:stretch>
        </p:blipFill>
        <p:spPr>
          <a:xfrm>
            <a:off x="1684863" y="865800"/>
            <a:ext cx="6253727" cy="3297875"/>
          </a:xfrm>
          <a:prstGeom prst="rect">
            <a:avLst/>
          </a:prstGeom>
          <a:noFill/>
          <a:ln>
            <a:noFill/>
          </a:ln>
        </p:spPr>
      </p:pic>
      <p:sp>
        <p:nvSpPr>
          <p:cNvPr id="205" name="Google Shape;205;p33"/>
          <p:cNvSpPr txBox="1"/>
          <p:nvPr/>
        </p:nvSpPr>
        <p:spPr>
          <a:xfrm>
            <a:off x="102025" y="865800"/>
            <a:ext cx="1614300" cy="7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Rubik"/>
                <a:ea typeface="Rubik"/>
                <a:cs typeface="Rubik"/>
                <a:sym typeface="Rubik"/>
              </a:rPr>
              <a:t>步骤4：我们将训练模型。</a:t>
            </a:r>
            <a:endParaRPr sz="1800">
              <a:solidFill>
                <a:schemeClr val="dk2"/>
              </a:solidFill>
              <a:latin typeface="Rubik"/>
              <a:ea typeface="Rubik"/>
              <a:cs typeface="Rubik"/>
              <a:sym typeface="Rubik"/>
            </a:endParaRPr>
          </a:p>
          <a:p>
            <a:pPr marL="0" lvl="0" indent="0" algn="l" rtl="0">
              <a:spcBef>
                <a:spcPts val="0"/>
              </a:spcBef>
              <a:spcAft>
                <a:spcPts val="0"/>
              </a:spcAft>
              <a:buNone/>
            </a:pPr>
            <a:endParaRPr sz="1800">
              <a:solidFill>
                <a:schemeClr val="dk2"/>
              </a:solidFill>
              <a:latin typeface="Rubik"/>
              <a:ea typeface="Rubik"/>
              <a:cs typeface="Rubik"/>
              <a:sym typeface="Rubik"/>
            </a:endParaRPr>
          </a:p>
          <a:p>
            <a:pPr marL="0" lvl="0" indent="0" algn="l" rtl="0">
              <a:spcBef>
                <a:spcPts val="0"/>
              </a:spcBef>
              <a:spcAft>
                <a:spcPts val="0"/>
              </a:spcAft>
              <a:buNone/>
            </a:pPr>
            <a:r>
              <a:rPr lang="en-GB" sz="1800">
                <a:solidFill>
                  <a:schemeClr val="dk2"/>
                </a:solidFill>
                <a:latin typeface="Rubik"/>
                <a:ea typeface="Rubik"/>
                <a:cs typeface="Rubik"/>
                <a:sym typeface="Rubik"/>
              </a:rPr>
              <a:t>训练模型意味着什么？</a:t>
            </a:r>
            <a:endParaRPr sz="1800">
              <a:solidFill>
                <a:schemeClr val="dk2"/>
              </a:solidFill>
              <a:latin typeface="Rubik"/>
              <a:ea typeface="Rubik"/>
              <a:cs typeface="Rubik"/>
              <a:sym typeface="Rubik"/>
            </a:endParaRPr>
          </a:p>
        </p:txBody>
      </p:sp>
      <p:sp>
        <p:nvSpPr>
          <p:cNvPr id="206" name="Google Shape;206;p33"/>
          <p:cNvSpPr/>
          <p:nvPr/>
        </p:nvSpPr>
        <p:spPr>
          <a:xfrm rot="-5400000">
            <a:off x="4993175" y="3308400"/>
            <a:ext cx="1236600" cy="757200"/>
          </a:xfrm>
          <a:prstGeom prst="rightArrow">
            <a:avLst>
              <a:gd name="adj1" fmla="val 50000"/>
              <a:gd name="adj2" fmla="val 50000"/>
            </a:avLst>
          </a:prstGeom>
          <a:solidFill>
            <a:srgbClr val="37B5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endParaRPr>
          </a:p>
        </p:txBody>
      </p:sp>
      <p:pic>
        <p:nvPicPr>
          <p:cNvPr id="207" name="Google Shape;207;p33"/>
          <p:cNvPicPr preferRelativeResize="0"/>
          <p:nvPr/>
        </p:nvPicPr>
        <p:blipFill>
          <a:blip r:embed="rId3"/>
          <a:stretch>
            <a:fillRect/>
          </a:stretch>
        </p:blipFill>
        <p:spPr>
          <a:xfrm>
            <a:off x="6197121" y="1250867"/>
            <a:ext cx="1614300" cy="2671508"/>
          </a:xfrm>
          <a:prstGeom prst="rect">
            <a:avLst/>
          </a:prstGeom>
          <a:noFill/>
          <a:ln>
            <a:noFill/>
          </a:ln>
        </p:spPr>
      </p:pic>
      <p:sp>
        <p:nvSpPr>
          <p:cNvPr id="208" name="Google Shape;208;p33"/>
          <p:cNvSpPr txBox="1"/>
          <p:nvPr/>
        </p:nvSpPr>
        <p:spPr>
          <a:xfrm>
            <a:off x="1628900" y="4277700"/>
            <a:ext cx="5935800"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1"/>
                </a:solidFill>
                <a:latin typeface="Rubik"/>
                <a:ea typeface="Rubik"/>
                <a:cs typeface="Rubik"/>
                <a:sym typeface="Rubik"/>
              </a:rPr>
              <a:t>训练集：</a:t>
            </a:r>
            <a:r>
              <a:rPr lang="en-GB" sz="1800">
                <a:solidFill>
                  <a:schemeClr val="dk1"/>
                </a:solidFill>
                <a:latin typeface="Rubik"/>
                <a:ea typeface="Rubik"/>
                <a:cs typeface="Rubik"/>
                <a:sym typeface="Rubik"/>
              </a:rPr>
              <a:t>提供给机器学习的数据或材料。</a:t>
            </a:r>
            <a:endParaRPr sz="1800">
              <a:solidFill>
                <a:schemeClr val="dk1"/>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37B558"/>
                </a:solidFill>
                <a:latin typeface="Bitter"/>
                <a:ea typeface="Bitter"/>
                <a:cs typeface="Bitter"/>
                <a:sym typeface="Bitter"/>
              </a:rPr>
              <a:t>步骤5：实验与测试</a:t>
            </a:r>
            <a:endParaRPr sz="3020" b="1">
              <a:solidFill>
                <a:srgbClr val="37B558"/>
              </a:solidFill>
              <a:latin typeface="Bitter"/>
              <a:ea typeface="Bitter"/>
              <a:cs typeface="Bitter"/>
              <a:sym typeface="Bitter"/>
            </a:endParaRPr>
          </a:p>
        </p:txBody>
      </p:sp>
      <p:sp>
        <p:nvSpPr>
          <p:cNvPr id="214" name="Google Shape;214;p34"/>
          <p:cNvSpPr txBox="1"/>
          <p:nvPr/>
        </p:nvSpPr>
        <p:spPr>
          <a:xfrm>
            <a:off x="267501" y="960593"/>
            <a:ext cx="1701600" cy="134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600" b="1">
              <a:solidFill>
                <a:srgbClr val="37B558"/>
              </a:solidFill>
              <a:latin typeface="Rubik"/>
              <a:ea typeface="Rubik"/>
              <a:cs typeface="Rubik"/>
              <a:sym typeface="Rubik"/>
            </a:endParaRPr>
          </a:p>
        </p:txBody>
      </p:sp>
      <p:sp>
        <p:nvSpPr>
          <p:cNvPr id="215" name="Google Shape;215;p34"/>
          <p:cNvSpPr txBox="1"/>
          <p:nvPr/>
        </p:nvSpPr>
        <p:spPr>
          <a:xfrm>
            <a:off x="162925" y="3775792"/>
            <a:ext cx="2276100" cy="39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latin typeface="Rubik"/>
              <a:ea typeface="Rubik"/>
              <a:cs typeface="Rubik"/>
              <a:sym typeface="Rubik"/>
            </a:endParaRPr>
          </a:p>
        </p:txBody>
      </p:sp>
      <p:sp>
        <p:nvSpPr>
          <p:cNvPr id="216" name="Google Shape;216;p34"/>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217" name="Google Shape;217;p34"/>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18" name="Google Shape;218;p34"/>
          <p:cNvSpPr txBox="1"/>
          <p:nvPr/>
        </p:nvSpPr>
        <p:spPr>
          <a:xfrm>
            <a:off x="2841925" y="1461800"/>
            <a:ext cx="6117000" cy="17547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Rubik"/>
              <a:buAutoNum type="arabicPeriod"/>
            </a:pPr>
            <a:r>
              <a:rPr lang="en-GB" sz="1700">
                <a:solidFill>
                  <a:schemeClr val="dk1"/>
                </a:solidFill>
                <a:latin typeface="Rubik"/>
                <a:ea typeface="Rubik"/>
                <a:cs typeface="Rubik"/>
                <a:sym typeface="Rubik"/>
              </a:rPr>
              <a:t>当我们测试模型时发生了什么？它是否正确识别了图像？</a:t>
            </a:r>
            <a:endParaRPr sz="1700">
              <a:solidFill>
                <a:schemeClr val="dk1"/>
              </a:solidFill>
              <a:latin typeface="Rubik"/>
              <a:ea typeface="Rubik"/>
              <a:cs typeface="Rubik"/>
              <a:sym typeface="Rubik"/>
            </a:endParaRPr>
          </a:p>
          <a:p>
            <a:pPr marL="457200" lvl="0" indent="-336550" algn="l" rtl="0">
              <a:spcBef>
                <a:spcPts val="0"/>
              </a:spcBef>
              <a:spcAft>
                <a:spcPts val="0"/>
              </a:spcAft>
              <a:buClr>
                <a:schemeClr val="dk1"/>
              </a:buClr>
              <a:buSzPts val="1700"/>
              <a:buFont typeface="Rubik"/>
              <a:buAutoNum type="arabicPeriod"/>
            </a:pPr>
            <a:r>
              <a:rPr lang="en-GB" sz="1700">
                <a:solidFill>
                  <a:schemeClr val="dk1"/>
                </a:solidFill>
                <a:latin typeface="Rubik"/>
                <a:ea typeface="Rubik"/>
                <a:cs typeface="Rubik"/>
                <a:sym typeface="Rubik"/>
              </a:rPr>
              <a:t>你认为如果机器出错意味着什么？</a:t>
            </a:r>
            <a:endParaRPr sz="1700">
              <a:solidFill>
                <a:schemeClr val="dk1"/>
              </a:solidFill>
              <a:latin typeface="Rubik"/>
              <a:ea typeface="Rubik"/>
              <a:cs typeface="Rubik"/>
              <a:sym typeface="Rubik"/>
            </a:endParaRPr>
          </a:p>
          <a:p>
            <a:pPr marL="457200" lvl="0" indent="-336550" algn="l" rtl="0">
              <a:spcBef>
                <a:spcPts val="0"/>
              </a:spcBef>
              <a:spcAft>
                <a:spcPts val="0"/>
              </a:spcAft>
              <a:buClr>
                <a:schemeClr val="dk1"/>
              </a:buClr>
              <a:buSzPts val="1700"/>
              <a:buFont typeface="Rubik"/>
              <a:buAutoNum type="arabicPeriod"/>
            </a:pPr>
            <a:r>
              <a:rPr lang="en-GB" sz="1700">
                <a:solidFill>
                  <a:schemeClr val="dk1"/>
                </a:solidFill>
                <a:latin typeface="Rubik"/>
                <a:ea typeface="Rubik"/>
                <a:cs typeface="Rubik"/>
                <a:sym typeface="Rubik"/>
              </a:rPr>
              <a:t>你认为增加更多的训练图像会有帮助吗？为什么或为什么不？</a:t>
            </a:r>
            <a:endParaRPr sz="3020" b="1">
              <a:solidFill>
                <a:srgbClr val="37B558"/>
              </a:solidFill>
              <a:latin typeface="Bitter"/>
              <a:ea typeface="Bitter"/>
              <a:cs typeface="Bitter"/>
              <a:sym typeface="Bitter"/>
            </a:endParaRPr>
          </a:p>
        </p:txBody>
      </p:sp>
      <p:sp>
        <p:nvSpPr>
          <p:cNvPr id="219" name="Google Shape;219;p34"/>
          <p:cNvSpPr txBox="1"/>
          <p:nvPr/>
        </p:nvSpPr>
        <p:spPr>
          <a:xfrm>
            <a:off x="6398200" y="1372100"/>
            <a:ext cx="2355300" cy="23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220" name="Google Shape;220;p34"/>
          <p:cNvSpPr txBox="1"/>
          <p:nvPr/>
        </p:nvSpPr>
        <p:spPr>
          <a:xfrm>
            <a:off x="5297575" y="1196000"/>
            <a:ext cx="3250500" cy="30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221" name="Google Shape;221;p34"/>
          <p:cNvPicPr preferRelativeResize="0"/>
          <p:nvPr/>
        </p:nvPicPr>
        <p:blipFill>
          <a:blip r:embed="rId2"/>
          <a:stretch>
            <a:fillRect/>
          </a:stretch>
        </p:blipFill>
        <p:spPr>
          <a:xfrm>
            <a:off x="493821" y="1188342"/>
            <a:ext cx="1614300" cy="26715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420" b="1">
                <a:solidFill>
                  <a:srgbClr val="37B558"/>
                </a:solidFill>
                <a:latin typeface="Bitter"/>
                <a:ea typeface="Bitter"/>
                <a:cs typeface="Bitter"/>
                <a:sym typeface="Bitter"/>
              </a:rPr>
              <a:t>“可教机器”是如何工作的？</a:t>
            </a:r>
            <a:endParaRPr sz="3020" b="1">
              <a:solidFill>
                <a:srgbClr val="37B558"/>
              </a:solidFill>
              <a:latin typeface="Bitter"/>
              <a:ea typeface="Bitter"/>
              <a:cs typeface="Bitter"/>
              <a:sym typeface="Bitter"/>
            </a:endParaRPr>
          </a:p>
        </p:txBody>
      </p:sp>
      <p:sp>
        <p:nvSpPr>
          <p:cNvPr id="227" name="Google Shape;227;p35"/>
          <p:cNvSpPr txBox="1"/>
          <p:nvPr/>
        </p:nvSpPr>
        <p:spPr>
          <a:xfrm>
            <a:off x="504363" y="970232"/>
            <a:ext cx="15498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600" b="1">
              <a:solidFill>
                <a:srgbClr val="37B558"/>
              </a:solidFill>
              <a:latin typeface="Rubik"/>
              <a:ea typeface="Rubik"/>
              <a:cs typeface="Rubik"/>
              <a:sym typeface="Rubik"/>
            </a:endParaRPr>
          </a:p>
        </p:txBody>
      </p:sp>
      <p:sp>
        <p:nvSpPr>
          <p:cNvPr id="228" name="Google Shape;228;p35"/>
          <p:cNvSpPr txBox="1"/>
          <p:nvPr/>
        </p:nvSpPr>
        <p:spPr>
          <a:xfrm>
            <a:off x="6856175" y="970242"/>
            <a:ext cx="19737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600" b="1">
              <a:solidFill>
                <a:srgbClr val="37B558"/>
              </a:solidFill>
              <a:latin typeface="Rubik"/>
              <a:ea typeface="Rubik"/>
              <a:cs typeface="Rubik"/>
              <a:sym typeface="Rubik"/>
            </a:endParaRPr>
          </a:p>
        </p:txBody>
      </p:sp>
      <p:sp>
        <p:nvSpPr>
          <p:cNvPr id="229" name="Google Shape;229;p35"/>
          <p:cNvSpPr txBox="1"/>
          <p:nvPr/>
        </p:nvSpPr>
        <p:spPr>
          <a:xfrm>
            <a:off x="7139700" y="1498217"/>
            <a:ext cx="11415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300">
                <a:solidFill/>
                <a:latin typeface="Amatic SC" panose="00000500000000000000"/>
                <a:ea typeface="Amatic SC" panose="00000500000000000000"/>
                <a:cs typeface="Amatic SC" panose="00000500000000000000"/>
                <a:sym typeface="Amatic SC" panose="00000500000000000000"/>
              </a:rPr>
              <a:t>点赞</a:t>
            </a:r>
            <a:endParaRPr sz="3300">
              <a:latin typeface="Amatic SC" panose="00000500000000000000"/>
              <a:ea typeface="Amatic SC" panose="00000500000000000000"/>
              <a:cs typeface="Amatic SC" panose="00000500000000000000"/>
              <a:sym typeface="Amatic SC" panose="00000500000000000000"/>
            </a:endParaRPr>
          </a:p>
        </p:txBody>
      </p:sp>
      <p:sp>
        <p:nvSpPr>
          <p:cNvPr id="230" name="Google Shape;230;p35"/>
          <p:cNvSpPr txBox="1"/>
          <p:nvPr/>
        </p:nvSpPr>
        <p:spPr>
          <a:xfrm>
            <a:off x="2221075" y="970242"/>
            <a:ext cx="44682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600" b="1">
              <a:solidFill>
                <a:srgbClr val="37B558"/>
              </a:solidFill>
              <a:latin typeface="Rubik"/>
              <a:ea typeface="Rubik"/>
              <a:cs typeface="Rubik"/>
              <a:sym typeface="Rubik"/>
            </a:endParaRPr>
          </a:p>
        </p:txBody>
      </p:sp>
      <p:sp>
        <p:nvSpPr>
          <p:cNvPr id="231" name="Google Shape;231;p35"/>
          <p:cNvSpPr txBox="1"/>
          <p:nvPr/>
        </p:nvSpPr>
        <p:spPr>
          <a:xfrm>
            <a:off x="3158250" y="3575442"/>
            <a:ext cx="2973300" cy="39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300">
                <a:solidFill/>
                <a:latin typeface="Rubik"/>
                <a:ea typeface="Rubik"/>
                <a:cs typeface="Rubik"/>
                <a:sym typeface="Rubik"/>
              </a:rPr>
              <a:t>从训练数据中学习特征</a:t>
            </a:r>
            <a:endParaRPr sz="2300">
              <a:latin typeface="Rubik"/>
              <a:ea typeface="Rubik"/>
              <a:cs typeface="Rubik"/>
              <a:sym typeface="Rubik"/>
            </a:endParaRPr>
          </a:p>
        </p:txBody>
      </p:sp>
      <p:sp>
        <p:nvSpPr>
          <p:cNvPr id="232" name="Google Shape;232;p35"/>
          <p:cNvSpPr txBox="1"/>
          <p:nvPr/>
        </p:nvSpPr>
        <p:spPr>
          <a:xfrm>
            <a:off x="272975" y="3210817"/>
            <a:ext cx="2276100" cy="39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latin typeface="Rubik"/>
                <a:ea typeface="Rubik"/>
                <a:cs typeface="Rubik"/>
                <a:sym typeface="Rubik"/>
              </a:rPr>
              <a:t>一张图片</a:t>
            </a:r>
            <a:endParaRPr sz="2400">
              <a:latin typeface="Rubik"/>
              <a:ea typeface="Rubik"/>
              <a:cs typeface="Rubik"/>
              <a:sym typeface="Rubik"/>
            </a:endParaRPr>
          </a:p>
        </p:txBody>
      </p:sp>
      <p:sp>
        <p:nvSpPr>
          <p:cNvPr id="233" name="Google Shape;233;p35"/>
          <p:cNvSpPr txBox="1"/>
          <p:nvPr/>
        </p:nvSpPr>
        <p:spPr>
          <a:xfrm>
            <a:off x="6572400" y="2697192"/>
            <a:ext cx="2276100" cy="39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latin typeface="Rubik"/>
                <a:ea typeface="Rubik"/>
                <a:cs typeface="Rubik"/>
                <a:sym typeface="Rubik"/>
              </a:rPr>
              <a:t>图片的标签</a:t>
            </a:r>
            <a:endParaRPr sz="2400">
              <a:latin typeface="Rubik"/>
              <a:ea typeface="Rubik"/>
              <a:cs typeface="Rubik"/>
              <a:sym typeface="Rubik"/>
            </a:endParaRPr>
          </a:p>
        </p:txBody>
      </p:sp>
      <p:sp>
        <p:nvSpPr>
          <p:cNvPr id="234" name="Google Shape;234;p35"/>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235" name="Google Shape;235;p35"/>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36" name="Google Shape;236;p35"/>
          <p:cNvSpPr txBox="1"/>
          <p:nvPr/>
        </p:nvSpPr>
        <p:spPr>
          <a:xfrm>
            <a:off x="1107950" y="4424425"/>
            <a:ext cx="7308000" cy="7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400">
                <a:solidFill>
                  <a:srgbClr val="37B558"/>
                </a:solidFill>
                <a:latin typeface="Rubik"/>
                <a:ea typeface="Rubik"/>
                <a:cs typeface="Rubik"/>
                <a:sym typeface="Rubik"/>
              </a:rPr>
              <a:t>计算机通过发现数据中的模式来学习。</a:t>
            </a:r>
            <a:endParaRPr sz="2400">
              <a:solidFill>
                <a:srgbClr val="37B558"/>
              </a:solidFill>
              <a:latin typeface="Rubik"/>
              <a:ea typeface="Rubik"/>
              <a:cs typeface="Rubik"/>
              <a:sym typeface="Rubik"/>
            </a:endParaRPr>
          </a:p>
          <a:p>
            <a:pPr marL="0" lvl="0" indent="0" algn="l" rtl="0">
              <a:spcBef>
                <a:spcPts val="0"/>
              </a:spcBef>
              <a:spcAft>
                <a:spcPts val="0"/>
              </a:spcAft>
              <a:buNone/>
            </a:pPr>
            <a:endParaRPr sz="1800">
              <a:solidFill>
                <a:schemeClr val="dk2"/>
              </a:solidFill>
            </a:endParaRPr>
          </a:p>
        </p:txBody>
      </p:sp>
      <p:pic>
        <p:nvPicPr>
          <p:cNvPr id="237" name="Google Shape;237;p35"/>
          <p:cNvPicPr preferRelativeResize="0"/>
          <p:nvPr/>
        </p:nvPicPr>
        <p:blipFill>
          <a:blip r:embed="rId2"/>
          <a:stretch>
            <a:fillRect/>
          </a:stretch>
        </p:blipFill>
        <p:spPr>
          <a:xfrm>
            <a:off x="424550" y="1232657"/>
            <a:ext cx="1899609" cy="1823960"/>
          </a:xfrm>
          <a:prstGeom prst="rect">
            <a:avLst/>
          </a:prstGeom>
          <a:noFill/>
          <a:ln>
            <a:noFill/>
          </a:ln>
        </p:spPr>
      </p:pic>
      <p:pic>
        <p:nvPicPr>
          <p:cNvPr id="238" name="Google Shape;238;p35"/>
          <p:cNvPicPr preferRelativeResize="0"/>
          <p:nvPr/>
        </p:nvPicPr>
        <p:blipFill>
          <a:blip r:embed="rId3"/>
          <a:stretch>
            <a:fillRect/>
          </a:stretch>
        </p:blipFill>
        <p:spPr>
          <a:xfrm>
            <a:off x="3541574" y="747649"/>
            <a:ext cx="1899600" cy="27961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37B558"/>
                </a:solidFill>
                <a:latin typeface="Bitter"/>
                <a:ea typeface="Bitter"/>
                <a:cs typeface="Bitter"/>
                <a:sym typeface="Bitter"/>
              </a:rPr>
              <a:t>定义机器学习</a:t>
            </a:r>
            <a:endParaRPr sz="3020" b="1">
              <a:solidFill>
                <a:srgbClr val="37B558"/>
              </a:solidFill>
              <a:latin typeface="Bitter"/>
              <a:ea typeface="Bitter"/>
              <a:cs typeface="Bitter"/>
              <a:sym typeface="Bitter"/>
            </a:endParaRPr>
          </a:p>
          <a:p>
            <a:pPr marL="0" lvl="0" indent="0" algn="l" rtl="0">
              <a:spcBef>
                <a:spcPts val="0"/>
              </a:spcBef>
              <a:spcAft>
                <a:spcPts val="0"/>
              </a:spcAft>
              <a:buSzPts val="1100"/>
              <a:buNone/>
            </a:pPr>
            <a:endParaRPr sz="3020" b="1">
              <a:solidFill>
                <a:srgbClr val="37B558"/>
              </a:solidFill>
              <a:latin typeface="Bitter"/>
              <a:ea typeface="Bitter"/>
              <a:cs typeface="Bitter"/>
              <a:sym typeface="Bitter"/>
            </a:endParaRPr>
          </a:p>
        </p:txBody>
      </p:sp>
      <p:sp>
        <p:nvSpPr>
          <p:cNvPr id="244" name="Google Shape;244;p36"/>
          <p:cNvSpPr txBox="1"/>
          <p:nvPr/>
        </p:nvSpPr>
        <p:spPr>
          <a:xfrm>
            <a:off x="7414575" y="1697475"/>
            <a:ext cx="1089900" cy="18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Rubik"/>
              <a:ea typeface="Rubik"/>
              <a:cs typeface="Rubik"/>
              <a:sym typeface="Rubik"/>
            </a:endParaRPr>
          </a:p>
        </p:txBody>
      </p:sp>
      <p:sp>
        <p:nvSpPr>
          <p:cNvPr id="245" name="Google Shape;245;p36"/>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246" name="Google Shape;246;p36"/>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47" name="Google Shape;247;p36"/>
          <p:cNvSpPr txBox="1"/>
          <p:nvPr/>
        </p:nvSpPr>
        <p:spPr>
          <a:xfrm>
            <a:off x="755750" y="1012550"/>
            <a:ext cx="2845500" cy="3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dk1"/>
                </a:solidFill>
                <a:latin typeface="Rubik"/>
                <a:ea typeface="Rubik"/>
                <a:cs typeface="Rubik"/>
                <a:sym typeface="Rubik"/>
              </a:rPr>
              <a:t>机器学习：</a:t>
            </a:r>
            <a:r>
              <a:rPr lang="en-GB" sz="2400">
                <a:solidFill>
                  <a:schemeClr val="dk1"/>
                </a:solidFill>
                <a:latin typeface="Rubik"/>
                <a:ea typeface="Rubik"/>
                <a:cs typeface="Rubik"/>
                <a:sym typeface="Rubik"/>
              </a:rPr>
              <a:t> 计算机通过发现数据中的模式来学习。</a:t>
            </a:r>
            <a:endParaRPr sz="2400">
              <a:solidFill>
                <a:schemeClr val="dk1"/>
              </a:solidFill>
              <a:latin typeface="Rubik"/>
              <a:ea typeface="Rubik"/>
              <a:cs typeface="Rubik"/>
              <a:sym typeface="Rubik"/>
            </a:endParaRPr>
          </a:p>
        </p:txBody>
      </p:sp>
      <p:pic>
        <p:nvPicPr>
          <p:cNvPr id="248" name="Google Shape;248;p36"/>
          <p:cNvPicPr preferRelativeResize="0"/>
          <p:nvPr/>
        </p:nvPicPr>
        <p:blipFill>
          <a:blip r:embed="rId2"/>
          <a:stretch>
            <a:fillRect/>
          </a:stretch>
        </p:blipFill>
        <p:spPr>
          <a:xfrm>
            <a:off x="3927525" y="1012550"/>
            <a:ext cx="3487050" cy="3487050"/>
          </a:xfrm>
          <a:prstGeom prst="rect">
            <a:avLst/>
          </a:prstGeom>
          <a:noFill/>
          <a:ln>
            <a:noFill/>
          </a:ln>
        </p:spPr>
      </p:pic>
      <p:sp>
        <p:nvSpPr>
          <p:cNvPr id="249" name="Google Shape;249;p36"/>
          <p:cNvSpPr txBox="1"/>
          <p:nvPr/>
        </p:nvSpPr>
        <p:spPr>
          <a:xfrm>
            <a:off x="7549150" y="3809900"/>
            <a:ext cx="1232700" cy="6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2"/>
                </a:solidFill>
              </a:rPr>
              <a:t>此图像由AI生成。</a:t>
            </a:r>
            <a:endParaRPr sz="13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pic>
        <p:nvPicPr>
          <p:cNvPr id="254" name="Google Shape;254;p37"/>
          <p:cNvPicPr preferRelativeResize="0"/>
          <p:nvPr/>
        </p:nvPicPr>
        <p:blipFill>
          <a:blip r:embed="rId1"/>
          <a:stretch>
            <a:fillRect/>
          </a:stretch>
        </p:blipFill>
        <p:spPr>
          <a:xfrm>
            <a:off x="817100" y="571172"/>
            <a:ext cx="7422225" cy="3626849"/>
          </a:xfrm>
          <a:prstGeom prst="rect">
            <a:avLst/>
          </a:prstGeom>
          <a:noFill/>
          <a:ln>
            <a:noFill/>
          </a:ln>
        </p:spPr>
      </p:pic>
      <p:sp>
        <p:nvSpPr>
          <p:cNvPr id="255" name="Google Shape;255;p37"/>
          <p:cNvSpPr txBox="1"/>
          <p:nvPr/>
        </p:nvSpPr>
        <p:spPr>
          <a:xfrm>
            <a:off x="1869313" y="488279"/>
            <a:ext cx="15498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600" b="1">
                <a:solidFill>
                  <a:srgbClr val="37B558"/>
                </a:solidFill>
                <a:latin typeface="Rubik"/>
                <a:ea typeface="Rubik"/>
                <a:cs typeface="Rubik"/>
                <a:sym typeface="Rubik"/>
              </a:rPr>
              <a:t>数据集</a:t>
            </a:r>
            <a:endParaRPr sz="2600" b="1">
              <a:solidFill>
                <a:srgbClr val="37B558"/>
              </a:solidFill>
              <a:latin typeface="Rubik"/>
              <a:ea typeface="Rubik"/>
              <a:cs typeface="Rubik"/>
              <a:sym typeface="Rubik"/>
            </a:endParaRPr>
          </a:p>
        </p:txBody>
      </p:sp>
      <p:sp>
        <p:nvSpPr>
          <p:cNvPr id="256" name="Google Shape;256;p37"/>
          <p:cNvSpPr txBox="1"/>
          <p:nvPr/>
        </p:nvSpPr>
        <p:spPr>
          <a:xfrm>
            <a:off x="6090500" y="1217389"/>
            <a:ext cx="19737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600" b="1">
                <a:solidFill>
                  <a:srgbClr val="37B558"/>
                </a:solidFill>
                <a:latin typeface="Rubik"/>
                <a:ea typeface="Rubik"/>
                <a:cs typeface="Rubik"/>
                <a:sym typeface="Rubik"/>
              </a:rPr>
              <a:t>预测</a:t>
            </a:r>
            <a:endParaRPr sz="2600" b="1">
              <a:solidFill>
                <a:srgbClr val="37B558"/>
              </a:solidFill>
              <a:latin typeface="Rubik"/>
              <a:ea typeface="Rubik"/>
              <a:cs typeface="Rubik"/>
              <a:sym typeface="Rubik"/>
            </a:endParaRPr>
          </a:p>
        </p:txBody>
      </p:sp>
      <p:sp>
        <p:nvSpPr>
          <p:cNvPr id="257" name="Google Shape;257;p37"/>
          <p:cNvSpPr txBox="1"/>
          <p:nvPr/>
        </p:nvSpPr>
        <p:spPr>
          <a:xfrm>
            <a:off x="3130000" y="2636389"/>
            <a:ext cx="4468200" cy="67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600" b="1">
                <a:solidFill>
                  <a:srgbClr val="37B558"/>
                </a:solidFill>
                <a:latin typeface="Rubik"/>
                <a:ea typeface="Rubik"/>
                <a:cs typeface="Rubik"/>
                <a:sym typeface="Rubik"/>
              </a:rPr>
              <a:t>算法</a:t>
            </a:r>
            <a:endParaRPr sz="2600" b="1">
              <a:solidFill>
                <a:srgbClr val="37B558"/>
              </a:solidFill>
              <a:latin typeface="Rubik"/>
              <a:ea typeface="Rubik"/>
              <a:cs typeface="Rubik"/>
              <a:sym typeface="Rubik"/>
            </a:endParaRPr>
          </a:p>
        </p:txBody>
      </p:sp>
      <p:sp>
        <p:nvSpPr>
          <p:cNvPr id="258" name="Google Shape;258;p37"/>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259" name="Google Shape;259;p37"/>
          <p:cNvPicPr preferRelativeResize="0"/>
          <p:nvPr/>
        </p:nvPicPr>
        <p:blipFill rotWithShape="1">
          <a:blip r:embed="rId2"/>
          <a:srcRect/>
          <a:stretch>
            <a:fillRect/>
          </a:stretch>
        </p:blipFill>
        <p:spPr>
          <a:xfrm>
            <a:off x="147614" y="4549073"/>
            <a:ext cx="440875" cy="452750"/>
          </a:xfrm>
          <a:prstGeom prst="rect">
            <a:avLst/>
          </a:prstGeom>
          <a:noFill/>
          <a:ln>
            <a:noFill/>
          </a:ln>
        </p:spPr>
      </p:pic>
      <p:pic>
        <p:nvPicPr>
          <p:cNvPr id="260" name="Google Shape;260;p37"/>
          <p:cNvPicPr preferRelativeResize="0"/>
          <p:nvPr/>
        </p:nvPicPr>
        <p:blipFill>
          <a:blip r:embed="rId3"/>
          <a:stretch>
            <a:fillRect/>
          </a:stretch>
        </p:blipFill>
        <p:spPr>
          <a:xfrm>
            <a:off x="1733278" y="3525175"/>
            <a:ext cx="5677450" cy="1447075"/>
          </a:xfrm>
          <a:prstGeom prst="rect">
            <a:avLst/>
          </a:prstGeom>
          <a:noFill/>
          <a:ln>
            <a:noFill/>
          </a:ln>
        </p:spPr>
      </p:pic>
      <p:sp>
        <p:nvSpPr>
          <p:cNvPr id="261" name="Google Shape;261;p37"/>
          <p:cNvSpPr txBox="1"/>
          <p:nvPr/>
        </p:nvSpPr>
        <p:spPr>
          <a:xfrm>
            <a:off x="293475" y="80725"/>
            <a:ext cx="87021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rgbClr val="37B558"/>
                </a:solidFill>
                <a:latin typeface="Rubik"/>
                <a:ea typeface="Rubik"/>
                <a:cs typeface="Rubik"/>
                <a:sym typeface="Rubik"/>
              </a:rPr>
              <a:t>你能向朋友或家人解释什么是机器学习吗？</a:t>
            </a:r>
            <a:endParaRPr sz="2100" b="1">
              <a:solidFill>
                <a:srgbClr val="37B558"/>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37B558"/>
                </a:solidFill>
                <a:latin typeface="Bitter"/>
                <a:ea typeface="Bitter"/>
                <a:cs typeface="Bitter"/>
                <a:sym typeface="Bitter"/>
              </a:rPr>
              <a:t>反思</a:t>
            </a:r>
            <a:endParaRPr sz="3020" b="1">
              <a:solidFill>
                <a:srgbClr val="37B558"/>
              </a:solidFill>
              <a:latin typeface="Bitter"/>
              <a:ea typeface="Bitter"/>
              <a:cs typeface="Bitter"/>
              <a:sym typeface="Bitter"/>
            </a:endParaRPr>
          </a:p>
        </p:txBody>
      </p:sp>
      <p:sp>
        <p:nvSpPr>
          <p:cNvPr id="267" name="Google Shape;267;p38"/>
          <p:cNvSpPr txBox="1"/>
          <p:nvPr/>
        </p:nvSpPr>
        <p:spPr>
          <a:xfrm>
            <a:off x="267496" y="960600"/>
            <a:ext cx="8111700" cy="13416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Rubik"/>
              <a:buAutoNum type="arabicPeriod"/>
            </a:pPr>
            <a:r>
              <a:rPr lang="en-GB" sz="2400">
                <a:solidFill>
                  <a:schemeClr val="dk1"/>
                </a:solidFill>
                <a:latin typeface="Rubik"/>
                <a:ea typeface="Rubik"/>
                <a:cs typeface="Rubik"/>
                <a:sym typeface="Rubik"/>
              </a:rPr>
              <a:t>你认为我们使用的数据对每个人都公平吗？这如何可能改变你的模型给出的结果？</a:t>
            </a:r>
            <a:endParaRPr sz="2400">
              <a:solidFill>
                <a:schemeClr val="dk1"/>
              </a:solidFill>
              <a:latin typeface="Rubik"/>
              <a:ea typeface="Rubik"/>
              <a:cs typeface="Rubik"/>
              <a:sym typeface="Rubik"/>
            </a:endParaRPr>
          </a:p>
          <a:p>
            <a:pPr marL="457200" lvl="0" indent="-381000" algn="l" rtl="0">
              <a:lnSpc>
                <a:spcPct val="115000"/>
              </a:lnSpc>
              <a:spcBef>
                <a:spcPts val="1000"/>
              </a:spcBef>
              <a:spcAft>
                <a:spcPts val="0"/>
              </a:spcAft>
              <a:buClr>
                <a:schemeClr val="dk1"/>
              </a:buClr>
              <a:buSzPts val="2400"/>
              <a:buFont typeface="Rubik"/>
              <a:buAutoNum type="arabicPeriod"/>
            </a:pPr>
            <a:r>
              <a:rPr lang="en-GB" sz="2400">
                <a:solidFill>
                  <a:schemeClr val="dk1"/>
                </a:solidFill>
                <a:latin typeface="Rubik"/>
                <a:ea typeface="Rubik"/>
                <a:cs typeface="Rubik"/>
                <a:sym typeface="Rubik"/>
              </a:rPr>
              <a:t>我们可以做些什么来确保机器尽可能公平和准确？</a:t>
            </a:r>
            <a:endParaRPr sz="2400">
              <a:solidFill>
                <a:schemeClr val="dk1"/>
              </a:solidFill>
              <a:latin typeface="Rubik"/>
              <a:ea typeface="Rubik"/>
              <a:cs typeface="Rubik"/>
              <a:sym typeface="Rubik"/>
            </a:endParaRPr>
          </a:p>
          <a:p>
            <a:pPr marL="457200" lvl="0" indent="-381000" algn="l" rtl="0">
              <a:lnSpc>
                <a:spcPct val="115000"/>
              </a:lnSpc>
              <a:spcBef>
                <a:spcPts val="1000"/>
              </a:spcBef>
              <a:spcAft>
                <a:spcPts val="1000"/>
              </a:spcAft>
              <a:buClr>
                <a:schemeClr val="dk1"/>
              </a:buClr>
              <a:buSzPts val="2400"/>
              <a:buFont typeface="Rubik"/>
              <a:buAutoNum type="arabicPeriod"/>
            </a:pPr>
            <a:r>
              <a:rPr lang="en-GB" sz="2400">
                <a:solidFill>
                  <a:schemeClr val="dk1"/>
                </a:solidFill>
                <a:latin typeface="Rubik"/>
                <a:ea typeface="Rubik"/>
                <a:cs typeface="Rubik"/>
                <a:sym typeface="Rubik"/>
              </a:rPr>
              <a:t>你认为我们提供给模型的数据量和类型如何影响了它的预测？</a:t>
            </a:r>
            <a:endParaRPr sz="2400">
              <a:solidFill>
                <a:schemeClr val="dk1"/>
              </a:solidFill>
              <a:latin typeface="Rubik"/>
              <a:ea typeface="Rubik"/>
              <a:cs typeface="Rubik"/>
              <a:sym typeface="Rubik"/>
            </a:endParaRPr>
          </a:p>
        </p:txBody>
      </p:sp>
      <p:sp>
        <p:nvSpPr>
          <p:cNvPr id="268" name="Google Shape;268;p38"/>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269" name="Google Shape;269;p38"/>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70" name="Google Shape;270;p38"/>
          <p:cNvSpPr txBox="1"/>
          <p:nvPr/>
        </p:nvSpPr>
        <p:spPr>
          <a:xfrm>
            <a:off x="1726650" y="960600"/>
            <a:ext cx="6117000" cy="64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20" b="1">
              <a:solidFill>
                <a:srgbClr val="37B558"/>
              </a:solidFill>
              <a:latin typeface="Bitter"/>
              <a:ea typeface="Bitter"/>
              <a:cs typeface="Bitter"/>
              <a:sym typeface="Bit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37B558"/>
                </a:solidFill>
                <a:latin typeface="Bitter"/>
                <a:ea typeface="Bitter"/>
                <a:cs typeface="Bitter"/>
                <a:sym typeface="Bitter"/>
              </a:rPr>
              <a:t>可选：与伙伴一起使用可教机器</a:t>
            </a:r>
            <a:endParaRPr sz="3020" b="1">
              <a:solidFill>
                <a:srgbClr val="37B558"/>
              </a:solidFill>
              <a:latin typeface="Bitter"/>
              <a:ea typeface="Bitter"/>
              <a:cs typeface="Bitter"/>
              <a:sym typeface="Bitter"/>
            </a:endParaRPr>
          </a:p>
          <a:p>
            <a:pPr marL="0" lvl="0" indent="0" algn="l" rtl="0">
              <a:spcBef>
                <a:spcPts val="0"/>
              </a:spcBef>
              <a:spcAft>
                <a:spcPts val="0"/>
              </a:spcAft>
              <a:buSzPts val="1100"/>
              <a:buNone/>
            </a:pPr>
            <a:endParaRPr sz="3020" b="1">
              <a:solidFill>
                <a:srgbClr val="37B558"/>
              </a:solidFill>
              <a:latin typeface="Bitter"/>
              <a:ea typeface="Bitter"/>
              <a:cs typeface="Bitter"/>
              <a:sym typeface="Bitter"/>
            </a:endParaRPr>
          </a:p>
        </p:txBody>
      </p:sp>
      <p:sp>
        <p:nvSpPr>
          <p:cNvPr id="276" name="Google Shape;276;p39"/>
          <p:cNvSpPr txBox="1"/>
          <p:nvPr/>
        </p:nvSpPr>
        <p:spPr>
          <a:xfrm>
            <a:off x="7414575" y="1697475"/>
            <a:ext cx="1089900" cy="18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Rubik"/>
              <a:ea typeface="Rubik"/>
              <a:cs typeface="Rubik"/>
              <a:sym typeface="Rubik"/>
            </a:endParaRPr>
          </a:p>
        </p:txBody>
      </p:sp>
      <p:sp>
        <p:nvSpPr>
          <p:cNvPr id="277" name="Google Shape;277;p39"/>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278" name="Google Shape;278;p39"/>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79" name="Google Shape;279;p39"/>
          <p:cNvSpPr txBox="1"/>
          <p:nvPr/>
        </p:nvSpPr>
        <p:spPr>
          <a:xfrm>
            <a:off x="726400" y="990550"/>
            <a:ext cx="7785000" cy="3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280" name="Google Shape;280;p39"/>
          <p:cNvSpPr txBox="1"/>
          <p:nvPr/>
        </p:nvSpPr>
        <p:spPr>
          <a:xfrm>
            <a:off x="587000" y="1027225"/>
            <a:ext cx="8071200" cy="338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panose="020B0604020202020204"/>
              <a:buNone/>
            </a:pPr>
            <a:r>
              <a:rPr lang="en-GB" sz="2400">
                <a:solidFill>
                  <a:schemeClr val="dk1"/>
                </a:solidFill>
                <a:latin typeface="Rubik"/>
                <a:ea typeface="Rubik"/>
                <a:cs typeface="Rubik"/>
                <a:sym typeface="Rubik"/>
              </a:rPr>
              <a:t>与你的伙伴合作，教会 </a:t>
            </a:r>
            <a:r>
              <a:rPr lang="en-GB" sz="2400">
                <a:solidFill>
                  <a:srgbClr val="0000FF"/>
                </a:solidFill>
                <a:latin typeface="Rubik"/>
                <a:ea typeface="Rubik"/>
                <a:cs typeface="Rubik"/>
                <a:sym typeface="Rubik"/>
              </a:rPr>
              <a:t>谷歌的可教机器</a:t>
            </a:r>
            <a:r>
              <a:rPr lang="en-GB" sz="2400">
                <a:solidFill>
                  <a:schemeClr val="dk1"/>
                </a:solidFill>
                <a:latin typeface="Rubik"/>
                <a:ea typeface="Rubik"/>
                <a:cs typeface="Rubik"/>
                <a:sym typeface="Rubik"/>
              </a:rPr>
              <a:t> 如何识别石头、剪刀、布游戏</a:t>
            </a:r>
            <a:endParaRPr sz="1800">
              <a:solidFill>
                <a:schemeClr val="dk2"/>
              </a:solidFill>
            </a:endParaRPr>
          </a:p>
        </p:txBody>
      </p:sp>
      <p:pic>
        <p:nvPicPr>
          <p:cNvPr id="281" name="Google Shape;281;p39" descr="File:Rock paper scissors.jpg - Wikipedia"/>
          <p:cNvPicPr preferRelativeResize="0"/>
          <p:nvPr/>
        </p:nvPicPr>
        <p:blipFill>
          <a:blip r:embed="rId2"/>
          <a:stretch>
            <a:fillRect/>
          </a:stretch>
        </p:blipFill>
        <p:spPr>
          <a:xfrm>
            <a:off x="3005200" y="2308250"/>
            <a:ext cx="3040800" cy="243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85" name="Shape 285"/>
        <p:cNvGrpSpPr/>
        <p:nvPr/>
      </p:nvGrpSpPr>
      <p:grpSpPr>
        <a:xfrm>
          <a:off x="0" y="0"/>
          <a:ext cx="0" cy="0"/>
          <a:chOff x="0" y="0"/>
          <a:chExt cx="0" cy="0"/>
        </a:xfrm>
      </p:grpSpPr>
      <p:sp>
        <p:nvSpPr>
          <p:cNvPr id="286" name="Google Shape;286;p40"/>
          <p:cNvSpPr/>
          <p:nvPr/>
        </p:nvSpPr>
        <p:spPr>
          <a:xfrm>
            <a:off x="169150" y="4556250"/>
            <a:ext cx="404100" cy="4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endParaRPr>
          </a:p>
        </p:txBody>
      </p:sp>
      <p:sp>
        <p:nvSpPr>
          <p:cNvPr id="287" name="Google Shape;287;p40"/>
          <p:cNvSpPr txBox="1"/>
          <p:nvPr>
            <p:ph type="ctrTitle"/>
          </p:nvPr>
        </p:nvSpPr>
        <p:spPr>
          <a:xfrm>
            <a:off x="904950" y="2265750"/>
            <a:ext cx="7334100" cy="612000"/>
          </a:xfrm>
          <a:prstGeom prst="rect">
            <a:avLst/>
          </a:prstGeom>
          <a:solidFill>
            <a:srgbClr val="4873B9"/>
          </a:solidFill>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GB" sz="3100" b="1">
                <a:solidFill>
                  <a:schemeClr val="lt1"/>
                </a:solidFill>
                <a:latin typeface="Bitter"/>
                <a:ea typeface="Bitter"/>
                <a:cs typeface="Bitter"/>
                <a:sym typeface="Bitter"/>
              </a:rPr>
              <a:t> 第二课：人工智能中的偏见</a:t>
            </a:r>
            <a:endParaRPr sz="3100" b="1">
              <a:solidFill>
                <a:schemeClr val="lt1"/>
              </a:solidFill>
              <a:latin typeface="Bitter"/>
              <a:ea typeface="Bitter"/>
              <a:cs typeface="Bitter"/>
              <a:sym typeface="Bitter"/>
            </a:endParaRPr>
          </a:p>
        </p:txBody>
      </p:sp>
      <p:sp>
        <p:nvSpPr>
          <p:cNvPr id="288" name="Google Shape;288;p40"/>
          <p:cNvSpPr txBox="1"/>
          <p:nvPr>
            <p:ph type="sldNum" idx="12"/>
          </p:nvPr>
        </p:nvSpPr>
        <p:spPr>
          <a:xfrm>
            <a:off x="7655675" y="4578650"/>
            <a:ext cx="1374900" cy="393600"/>
          </a:xfrm>
          <a:prstGeom prst="rect">
            <a:avLst/>
          </a:prstGeom>
          <a:solidFill>
            <a:srgbClr val="4873B9"/>
          </a:solidFill>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chemeClr val="lt1"/>
                </a:solidFill>
                <a:latin typeface="Bitter"/>
                <a:ea typeface="Bitter"/>
                <a:cs typeface="Bitter"/>
                <a:sym typeface="Bitter"/>
              </a:rPr>
              <a:t>dayofai.org | </a:t>
            </a:r>
            <a:fld id="{00000000-1234-1234-1234-123412341234}" type="slidenum">
              <a:rPr lang="en-GB" sz="1200" b="1">
                <a:solidFill>
                  <a:schemeClr val="lt1"/>
                </a:solidFill>
                <a:latin typeface="Bitter"/>
                <a:ea typeface="Bitter"/>
                <a:cs typeface="Bitter"/>
                <a:sym typeface="Bitter"/>
              </a:rPr>
            </a:fld>
            <a:endParaRPr sz="1200" b="1">
              <a:solidFill>
                <a:schemeClr val="lt1"/>
              </a:solidFill>
              <a:latin typeface="Bitter"/>
              <a:ea typeface="Bitter"/>
              <a:cs typeface="Bitter"/>
              <a:sym typeface="Bitter"/>
            </a:endParaRPr>
          </a:p>
        </p:txBody>
      </p:sp>
      <p:pic>
        <p:nvPicPr>
          <p:cNvPr id="289" name="Google Shape;289;p40"/>
          <p:cNvPicPr preferRelativeResize="0"/>
          <p:nvPr/>
        </p:nvPicPr>
        <p:blipFill rotWithShape="1">
          <a:blip r:embed="rId2"/>
          <a:srcRect/>
          <a:stretch>
            <a:fillRect/>
          </a:stretch>
        </p:blipFill>
        <p:spPr>
          <a:xfrm>
            <a:off x="147614" y="4549073"/>
            <a:ext cx="440875" cy="452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93" name="Shape 293"/>
        <p:cNvGrpSpPr/>
        <p:nvPr/>
      </p:nvGrpSpPr>
      <p:grpSpPr>
        <a:xfrm>
          <a:off x="0" y="0"/>
          <a:ext cx="0" cy="0"/>
          <a:chOff x="0" y="0"/>
          <a:chExt cx="0" cy="0"/>
        </a:xfrm>
      </p:grpSpPr>
      <p:sp>
        <p:nvSpPr>
          <p:cNvPr id="294" name="Google Shape;294;p41"/>
          <p:cNvSpPr txBox="1"/>
          <p:nvPr>
            <p:ph type="ctrTitle"/>
          </p:nvPr>
        </p:nvSpPr>
        <p:spPr>
          <a:xfrm>
            <a:off x="2603175" y="1130675"/>
            <a:ext cx="6135000" cy="9018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Clr>
                <a:schemeClr val="dk1"/>
              </a:buClr>
              <a:buSzPts val="990"/>
              <a:buFont typeface="Arial" panose="020B0604020202020204"/>
              <a:buNone/>
            </a:pPr>
            <a:r>
              <a:rPr lang="en-GB" sz="4500" b="1">
                <a:solidFill>
                  <a:schemeClr val="lt1"/>
                </a:solidFill>
                <a:latin typeface="Bitter"/>
                <a:ea typeface="Bitter"/>
                <a:cs typeface="Bitter"/>
                <a:sym typeface="Bitter"/>
              </a:rPr>
              <a:t>人工智能中的偏见</a:t>
            </a:r>
            <a:endParaRPr b="1">
              <a:solidFill>
                <a:schemeClr val="lt1"/>
              </a:solidFill>
              <a:latin typeface="Bitter"/>
              <a:ea typeface="Bitter"/>
              <a:cs typeface="Bitter"/>
              <a:sym typeface="Bitter"/>
            </a:endParaRPr>
          </a:p>
        </p:txBody>
      </p:sp>
      <p:pic>
        <p:nvPicPr>
          <p:cNvPr id="295" name="Google Shape;295;p41"/>
          <p:cNvPicPr preferRelativeResize="0"/>
          <p:nvPr/>
        </p:nvPicPr>
        <p:blipFill rotWithShape="1">
          <a:blip r:embed="rId2"/>
          <a:srcRect t="29" b="29"/>
          <a:stretch>
            <a:fillRect/>
          </a:stretch>
        </p:blipFill>
        <p:spPr>
          <a:xfrm>
            <a:off x="417400" y="399575"/>
            <a:ext cx="1689826" cy="1733725"/>
          </a:xfrm>
          <a:prstGeom prst="rect">
            <a:avLst/>
          </a:prstGeom>
          <a:noFill/>
          <a:ln>
            <a:noFill/>
          </a:ln>
        </p:spPr>
      </p:pic>
      <p:sp>
        <p:nvSpPr>
          <p:cNvPr id="296" name="Google Shape;296;p41"/>
          <p:cNvSpPr txBox="1"/>
          <p:nvPr/>
        </p:nvSpPr>
        <p:spPr>
          <a:xfrm>
            <a:off x="7586725" y="4555238"/>
            <a:ext cx="1240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solidFill>
                  <a:schemeClr val="lt1"/>
                </a:solidFill>
                <a:latin typeface="Bitter"/>
                <a:ea typeface="Bitter"/>
                <a:cs typeface="Bitter"/>
                <a:sym typeface="Bitter"/>
              </a:rPr>
              <a:t>dayofai.org</a:t>
            </a:r>
            <a:endParaRPr>
              <a:solidFill>
                <a:schemeClr val="lt1"/>
              </a:solidFill>
              <a:latin typeface="Bitter"/>
              <a:ea typeface="Bitter"/>
              <a:cs typeface="Bitter"/>
              <a:sym typeface="Bitter"/>
            </a:endParaRPr>
          </a:p>
        </p:txBody>
      </p:sp>
      <p:sp>
        <p:nvSpPr>
          <p:cNvPr id="297" name="Google Shape;297;p41"/>
          <p:cNvSpPr txBox="1"/>
          <p:nvPr/>
        </p:nvSpPr>
        <p:spPr>
          <a:xfrm>
            <a:off x="946525" y="2355300"/>
            <a:ext cx="7388700" cy="2199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lt1"/>
              </a:buClr>
              <a:buSzPts val="2000"/>
              <a:buFont typeface="Rubik"/>
              <a:buChar char="●"/>
            </a:pPr>
            <a:r>
              <a:rPr lang="en-GB" sz="2000">
                <a:solidFill>
                  <a:schemeClr val="lt1"/>
                </a:solidFill>
                <a:latin typeface="Rubik"/>
                <a:ea typeface="Rubik"/>
                <a:cs typeface="Rubik"/>
                <a:sym typeface="Rubik"/>
              </a:rPr>
              <a:t>在本课中，我们将学习什么是视角以及它如何影响偏见。</a:t>
            </a:r>
            <a:endParaRPr sz="2000">
              <a:solidFill>
                <a:schemeClr val="lt1"/>
              </a:solidFill>
              <a:latin typeface="Rubik"/>
              <a:ea typeface="Rubik"/>
              <a:cs typeface="Rubik"/>
              <a:sym typeface="Rubik"/>
            </a:endParaRPr>
          </a:p>
          <a:p>
            <a:pPr marL="457200" lvl="0" indent="-355600" algn="l" rtl="0">
              <a:spcBef>
                <a:spcPts val="0"/>
              </a:spcBef>
              <a:spcAft>
                <a:spcPts val="0"/>
              </a:spcAft>
              <a:buClr>
                <a:schemeClr val="lt1"/>
              </a:buClr>
              <a:buSzPts val="2000"/>
              <a:buFont typeface="Rubik"/>
              <a:buChar char="●"/>
            </a:pPr>
            <a:r>
              <a:rPr lang="en-GB" sz="2000">
                <a:solidFill>
                  <a:schemeClr val="lt1"/>
                </a:solidFill>
                <a:latin typeface="Rubik"/>
                <a:ea typeface="Rubik"/>
                <a:cs typeface="Rubik"/>
                <a:sym typeface="Rubik"/>
              </a:rPr>
              <a:t>我们将开始思考算法偏见的含义及其预防方法。</a:t>
            </a:r>
            <a:endParaRPr sz="2000">
              <a:solidFill>
                <a:schemeClr val="lt1"/>
              </a:solidFill>
              <a:latin typeface="Rubik"/>
              <a:ea typeface="Rubik"/>
              <a:cs typeface="Rubik"/>
              <a:sym typeface="Rubik"/>
            </a:endParaRPr>
          </a:p>
          <a:p>
            <a:pPr marL="457200" lvl="0" indent="-355600" algn="l" rtl="0">
              <a:spcBef>
                <a:spcPts val="0"/>
              </a:spcBef>
              <a:spcAft>
                <a:spcPts val="0"/>
              </a:spcAft>
              <a:buClr>
                <a:schemeClr val="lt1"/>
              </a:buClr>
              <a:buSzPts val="2000"/>
              <a:buFont typeface="Rubik"/>
              <a:buChar char="●"/>
            </a:pPr>
            <a:r>
              <a:rPr lang="en-GB" sz="2000">
                <a:solidFill>
                  <a:schemeClr val="lt1"/>
                </a:solidFill>
                <a:latin typeface="Rubik"/>
                <a:ea typeface="Rubik"/>
                <a:cs typeface="Rubik"/>
                <a:sym typeface="Rubik"/>
              </a:rPr>
              <a:t>我们将讨论如何以道德和负责任的方式使用人工智能。</a:t>
            </a:r>
            <a:endParaRPr sz="2000">
              <a:solidFill>
                <a:schemeClr val="lt1"/>
              </a:solidFill>
              <a:latin typeface="Rubik"/>
              <a:ea typeface="Rubik"/>
              <a:cs typeface="Rubik"/>
              <a:sym typeface="Rubik"/>
            </a:endParaRPr>
          </a:p>
          <a:p>
            <a:pPr marL="457200" lvl="0" indent="-355600" algn="l" rtl="0">
              <a:spcBef>
                <a:spcPts val="0"/>
              </a:spcBef>
              <a:spcAft>
                <a:spcPts val="0"/>
              </a:spcAft>
              <a:buClr>
                <a:schemeClr val="lt1"/>
              </a:buClr>
              <a:buSzPts val="2000"/>
              <a:buFont typeface="Rubik"/>
              <a:buChar char="●"/>
            </a:pPr>
            <a:r>
              <a:rPr lang="en-GB" sz="2000">
                <a:solidFill>
                  <a:schemeClr val="lt1"/>
                </a:solidFill>
                <a:latin typeface="Rubik"/>
                <a:ea typeface="Rubik"/>
                <a:cs typeface="Rubik"/>
                <a:sym typeface="Rubik"/>
              </a:rPr>
              <a:t>我们将识别机器学习背后的意义。</a:t>
            </a:r>
            <a:endParaRPr sz="2000">
              <a:solidFill>
                <a:schemeClr val="lt1"/>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37B558"/>
                </a:solidFill>
                <a:latin typeface="Bitter"/>
                <a:ea typeface="Bitter"/>
                <a:cs typeface="Bitter"/>
                <a:sym typeface="Bitter"/>
              </a:rPr>
              <a:t>你看到了什么？</a:t>
            </a:r>
            <a:endParaRPr sz="3020" b="1">
              <a:solidFill>
                <a:srgbClr val="37B558"/>
              </a:solidFill>
              <a:latin typeface="Bitter"/>
              <a:ea typeface="Bitter"/>
              <a:cs typeface="Bitter"/>
              <a:sym typeface="Bitter"/>
            </a:endParaRPr>
          </a:p>
        </p:txBody>
      </p:sp>
      <p:sp>
        <p:nvSpPr>
          <p:cNvPr id="303" name="Google Shape;303;p42"/>
          <p:cNvSpPr txBox="1"/>
          <p:nvPr/>
        </p:nvSpPr>
        <p:spPr>
          <a:xfrm>
            <a:off x="7414575" y="1697475"/>
            <a:ext cx="1089900" cy="18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Rubik"/>
              <a:ea typeface="Rubik"/>
              <a:cs typeface="Rubik"/>
              <a:sym typeface="Rubik"/>
            </a:endParaRPr>
          </a:p>
        </p:txBody>
      </p:sp>
      <p:sp>
        <p:nvSpPr>
          <p:cNvPr id="304" name="Google Shape;304;p42"/>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305" name="Google Shape;305;p42"/>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306" name="Google Shape;306;p42"/>
          <p:cNvPicPr preferRelativeResize="0"/>
          <p:nvPr/>
        </p:nvPicPr>
        <p:blipFill rotWithShape="1">
          <a:blip r:embed="rId2"/>
          <a:srcRect l="13031" t="23434" r="16979" b="20288"/>
          <a:stretch>
            <a:fillRect/>
          </a:stretch>
        </p:blipFill>
        <p:spPr>
          <a:xfrm>
            <a:off x="2440974" y="1089001"/>
            <a:ext cx="4541727" cy="3412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18" name="Shape 118"/>
        <p:cNvGrpSpPr/>
        <p:nvPr/>
      </p:nvGrpSpPr>
      <p:grpSpPr>
        <a:xfrm>
          <a:off x="0" y="0"/>
          <a:ext cx="0" cy="0"/>
          <a:chOff x="0" y="0"/>
          <a:chExt cx="0" cy="0"/>
        </a:xfrm>
      </p:grpSpPr>
      <p:sp>
        <p:nvSpPr>
          <p:cNvPr id="119" name="Google Shape;119;p25"/>
          <p:cNvSpPr txBox="1"/>
          <p:nvPr>
            <p:ph type="ctrTitle"/>
          </p:nvPr>
        </p:nvSpPr>
        <p:spPr>
          <a:xfrm>
            <a:off x="2603175" y="1130675"/>
            <a:ext cx="6135000" cy="9018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Clr>
                <a:schemeClr val="dk1"/>
              </a:buClr>
              <a:buSzPts val="990"/>
              <a:buFont typeface="Arial" panose="020B0604020202020204"/>
              <a:buNone/>
            </a:pPr>
            <a:r>
              <a:rPr lang="en-GB" sz="4500" b="1">
                <a:solidFill>
                  <a:schemeClr val="lt1"/>
                </a:solidFill>
                <a:latin typeface="Bitter"/>
                <a:ea typeface="Bitter"/>
                <a:cs typeface="Bitter"/>
                <a:sym typeface="Bitter"/>
              </a:rPr>
              <a:t>探索可教机器</a:t>
            </a:r>
            <a:endParaRPr b="1">
              <a:solidFill>
                <a:schemeClr val="lt1"/>
              </a:solidFill>
              <a:latin typeface="Bitter"/>
              <a:ea typeface="Bitter"/>
              <a:cs typeface="Bitter"/>
              <a:sym typeface="Bitter"/>
            </a:endParaRPr>
          </a:p>
        </p:txBody>
      </p:sp>
      <p:pic>
        <p:nvPicPr>
          <p:cNvPr id="120" name="Google Shape;120;p25"/>
          <p:cNvPicPr preferRelativeResize="0"/>
          <p:nvPr/>
        </p:nvPicPr>
        <p:blipFill rotWithShape="1">
          <a:blip r:embed="rId2"/>
          <a:srcRect t="29" b="29"/>
          <a:stretch>
            <a:fillRect/>
          </a:stretch>
        </p:blipFill>
        <p:spPr>
          <a:xfrm>
            <a:off x="417400" y="399575"/>
            <a:ext cx="1689826" cy="1733725"/>
          </a:xfrm>
          <a:prstGeom prst="rect">
            <a:avLst/>
          </a:prstGeom>
          <a:noFill/>
          <a:ln>
            <a:noFill/>
          </a:ln>
        </p:spPr>
      </p:pic>
      <p:sp>
        <p:nvSpPr>
          <p:cNvPr id="121" name="Google Shape;121;p25"/>
          <p:cNvSpPr txBox="1"/>
          <p:nvPr/>
        </p:nvSpPr>
        <p:spPr>
          <a:xfrm>
            <a:off x="7586725" y="4555238"/>
            <a:ext cx="1240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solidFill>
                  <a:schemeClr val="lt1"/>
                </a:solidFill>
                <a:latin typeface="Bitter"/>
                <a:ea typeface="Bitter"/>
                <a:cs typeface="Bitter"/>
                <a:sym typeface="Bitter"/>
              </a:rPr>
              <a:t>dayofai.org</a:t>
            </a:r>
            <a:endParaRPr>
              <a:solidFill>
                <a:schemeClr val="lt1"/>
              </a:solidFill>
              <a:latin typeface="Bitter"/>
              <a:ea typeface="Bitter"/>
              <a:cs typeface="Bitter"/>
              <a:sym typeface="Bitter"/>
            </a:endParaRPr>
          </a:p>
        </p:txBody>
      </p:sp>
      <p:sp>
        <p:nvSpPr>
          <p:cNvPr id="122" name="Google Shape;122;p25"/>
          <p:cNvSpPr txBox="1"/>
          <p:nvPr/>
        </p:nvSpPr>
        <p:spPr>
          <a:xfrm>
            <a:off x="1128900" y="2193913"/>
            <a:ext cx="7388700" cy="21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lt1"/>
                </a:solidFill>
                <a:latin typeface="Rubik"/>
                <a:ea typeface="Rubik"/>
                <a:cs typeface="Rubik"/>
                <a:sym typeface="Rubik"/>
              </a:rPr>
              <a:t>在本课中，我们将学习如何训练机器识别图像。这将有助于我们理解人工智能和机器学习。</a:t>
            </a:r>
            <a:endParaRPr sz="2400">
              <a:solidFill>
                <a:schemeClr val="lt1"/>
              </a:solidFill>
              <a:latin typeface="Rubik"/>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3020" b="1">
                <a:solidFill>
                  <a:srgbClr val="37B558"/>
                </a:solidFill>
                <a:latin typeface="Bitter"/>
                <a:ea typeface="Bitter"/>
                <a:cs typeface="Bitter"/>
                <a:sym typeface="Bitter"/>
              </a:rPr>
              <a:t>你看到了什么？</a:t>
            </a:r>
            <a:endParaRPr sz="3020" b="1">
              <a:solidFill>
                <a:srgbClr val="37B558"/>
              </a:solidFill>
              <a:latin typeface="Bitter"/>
              <a:ea typeface="Bitter"/>
              <a:cs typeface="Bitter"/>
              <a:sym typeface="Bitter"/>
            </a:endParaRPr>
          </a:p>
        </p:txBody>
      </p:sp>
      <p:sp>
        <p:nvSpPr>
          <p:cNvPr id="312" name="Google Shape;312;p43"/>
          <p:cNvSpPr txBox="1"/>
          <p:nvPr/>
        </p:nvSpPr>
        <p:spPr>
          <a:xfrm>
            <a:off x="7414575" y="1697475"/>
            <a:ext cx="1089900" cy="18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Rubik"/>
              <a:ea typeface="Rubik"/>
              <a:cs typeface="Rubik"/>
              <a:sym typeface="Rubik"/>
            </a:endParaRPr>
          </a:p>
        </p:txBody>
      </p:sp>
      <p:sp>
        <p:nvSpPr>
          <p:cNvPr id="313" name="Google Shape;313;p43"/>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314" name="Google Shape;314;p43"/>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315" name="Google Shape;315;p43"/>
          <p:cNvSpPr txBox="1"/>
          <p:nvPr/>
        </p:nvSpPr>
        <p:spPr>
          <a:xfrm>
            <a:off x="286150" y="1104675"/>
            <a:ext cx="3800700" cy="30168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Rubik"/>
              <a:buAutoNum type="arabicPeriod"/>
            </a:pPr>
            <a:r>
              <a:rPr lang="en-GB" sz="1700">
                <a:solidFill>
                  <a:schemeClr val="dk1"/>
                </a:solidFill>
                <a:latin typeface="Rubik"/>
                <a:ea typeface="Rubik"/>
                <a:cs typeface="Rubik"/>
                <a:sym typeface="Rubik"/>
              </a:rPr>
              <a:t>当别人指出来时，你能看到他们所看到的吗？</a:t>
            </a:r>
            <a:endParaRPr sz="1700">
              <a:solidFill>
                <a:schemeClr val="dk1"/>
              </a:solidFill>
              <a:latin typeface="Rubik"/>
              <a:ea typeface="Rubik"/>
              <a:cs typeface="Rubik"/>
              <a:sym typeface="Rubik"/>
            </a:endParaRPr>
          </a:p>
          <a:p>
            <a:pPr marL="457200" lvl="0" indent="-336550" algn="l" rtl="0">
              <a:spcBef>
                <a:spcPts val="0"/>
              </a:spcBef>
              <a:spcAft>
                <a:spcPts val="0"/>
              </a:spcAft>
              <a:buClr>
                <a:schemeClr val="dk1"/>
              </a:buClr>
              <a:buSzPts val="1700"/>
              <a:buFont typeface="Rubik"/>
              <a:buAutoNum type="arabicPeriod"/>
            </a:pPr>
            <a:r>
              <a:rPr lang="en-GB" sz="1700">
                <a:solidFill>
                  <a:schemeClr val="dk1"/>
                </a:solidFill>
                <a:latin typeface="Rubik"/>
                <a:ea typeface="Rubik"/>
                <a:cs typeface="Rubik"/>
                <a:sym typeface="Rubik"/>
              </a:rPr>
              <a:t>如果一些同学看到的东西不同，那意味着他们错了吗？</a:t>
            </a:r>
            <a:endParaRPr sz="1700">
              <a:solidFill>
                <a:schemeClr val="dk1"/>
              </a:solidFill>
              <a:latin typeface="Rubik"/>
              <a:ea typeface="Rubik"/>
              <a:cs typeface="Rubik"/>
              <a:sym typeface="Rubik"/>
            </a:endParaRPr>
          </a:p>
          <a:p>
            <a:pPr marL="457200" lvl="0" indent="-336550" algn="l" rtl="0">
              <a:spcBef>
                <a:spcPts val="0"/>
              </a:spcBef>
              <a:spcAft>
                <a:spcPts val="0"/>
              </a:spcAft>
              <a:buClr>
                <a:schemeClr val="dk1"/>
              </a:buClr>
              <a:buSzPts val="1700"/>
              <a:buFont typeface="Rubik"/>
              <a:buAutoNum type="arabicPeriod"/>
            </a:pPr>
            <a:r>
              <a:rPr lang="en-GB" sz="1700">
                <a:solidFill>
                  <a:schemeClr val="dk1"/>
                </a:solidFill>
                <a:latin typeface="Rubik"/>
                <a:ea typeface="Rubik"/>
                <a:cs typeface="Rubik"/>
                <a:sym typeface="Rubik"/>
              </a:rPr>
              <a:t>有对错之分吗？</a:t>
            </a:r>
            <a:endParaRPr sz="1700">
              <a:solidFill>
                <a:schemeClr val="dk1"/>
              </a:solidFill>
              <a:latin typeface="Rubik"/>
              <a:ea typeface="Rubik"/>
              <a:cs typeface="Rubik"/>
              <a:sym typeface="Rubik"/>
            </a:endParaRPr>
          </a:p>
          <a:p>
            <a:pPr marL="457200" lvl="0" indent="-336550" algn="l" rtl="0">
              <a:spcBef>
                <a:spcPts val="0"/>
              </a:spcBef>
              <a:spcAft>
                <a:spcPts val="0"/>
              </a:spcAft>
              <a:buClr>
                <a:schemeClr val="dk1"/>
              </a:buClr>
              <a:buSzPts val="1700"/>
              <a:buFont typeface="Rubik"/>
              <a:buAutoNum type="arabicPeriod"/>
            </a:pPr>
            <a:r>
              <a:rPr lang="en-GB" sz="1700">
                <a:solidFill>
                  <a:schemeClr val="dk1"/>
                </a:solidFill>
                <a:latin typeface="Rubik"/>
                <a:ea typeface="Rubik"/>
                <a:cs typeface="Rubik"/>
                <a:sym typeface="Rubik"/>
              </a:rPr>
              <a:t>当有人告诉你，你看到的是错的，你感觉如何？</a:t>
            </a:r>
            <a:endParaRPr sz="1700">
              <a:solidFill>
                <a:schemeClr val="dk1"/>
              </a:solidFill>
              <a:latin typeface="Rubik"/>
              <a:ea typeface="Rubik"/>
              <a:cs typeface="Rubik"/>
              <a:sym typeface="Rubik"/>
            </a:endParaRPr>
          </a:p>
          <a:p>
            <a:pPr marL="0" lvl="0" indent="0" algn="l" rtl="0">
              <a:spcBef>
                <a:spcPts val="0"/>
              </a:spcBef>
              <a:spcAft>
                <a:spcPts val="0"/>
              </a:spcAft>
              <a:buNone/>
            </a:pPr>
            <a:endParaRPr>
              <a:solidFill>
                <a:schemeClr val="dk1"/>
              </a:solidFill>
            </a:endParaRPr>
          </a:p>
        </p:txBody>
      </p:sp>
      <p:pic>
        <p:nvPicPr>
          <p:cNvPr id="316" name="Google Shape;316;p43"/>
          <p:cNvPicPr preferRelativeResize="0"/>
          <p:nvPr/>
        </p:nvPicPr>
        <p:blipFill rotWithShape="1">
          <a:blip r:embed="rId2"/>
          <a:srcRect l="13031" t="23434" r="16979" b="20288"/>
          <a:stretch>
            <a:fillRect/>
          </a:stretch>
        </p:blipFill>
        <p:spPr>
          <a:xfrm>
            <a:off x="4370699" y="1037651"/>
            <a:ext cx="4541727" cy="3412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44"/>
          <p:cNvSpPr txBox="1"/>
          <p:nvPr>
            <p:ph type="title" idx="4294967295"/>
          </p:nvPr>
        </p:nvSpPr>
        <p:spPr>
          <a:xfrm>
            <a:off x="4268000" y="129975"/>
            <a:ext cx="4189800" cy="354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endParaRPr sz="2400" b="0">
              <a:latin typeface="Lexend"/>
              <a:ea typeface="Lexend"/>
              <a:cs typeface="Lexend"/>
              <a:sym typeface="Lexend"/>
            </a:endParaRPr>
          </a:p>
          <a:p>
            <a:pPr marL="0" lvl="0" indent="0" algn="l" rtl="0">
              <a:lnSpc>
                <a:spcPct val="100000"/>
              </a:lnSpc>
              <a:spcBef>
                <a:spcPts val="0"/>
              </a:spcBef>
              <a:spcAft>
                <a:spcPts val="0"/>
              </a:spcAft>
              <a:buNone/>
            </a:pPr>
            <a:br>
              <a:rPr lang="en-GB" sz="2400" b="0">
                <a:latin typeface="Lexend"/>
                <a:ea typeface="Lexend"/>
                <a:cs typeface="Lexend"/>
                <a:sym typeface="Lexend"/>
              </a:rPr>
            </a:br>
            <a:r>
              <a:rPr lang="en-GB" sz="2400" b="1">
                <a:solidFill>
                  <a:schemeClr val="dk1"/>
                </a:solidFill>
                <a:latin typeface="Lexend"/>
                <a:ea typeface="Lexend"/>
                <a:cs typeface="Lexend"/>
                <a:sym typeface="Lexend"/>
              </a:rPr>
              <a:t>视角</a:t>
            </a:r>
            <a:r>
              <a:rPr lang="en-GB" sz="2400">
                <a:solidFill>
                  <a:schemeClr val="dk1"/>
                </a:solidFill>
                <a:latin typeface="Lexend"/>
                <a:ea typeface="Lexend"/>
                <a:cs typeface="Lexend"/>
                <a:sym typeface="Lexend"/>
              </a:rPr>
              <a:t> </a:t>
            </a:r>
            <a:r>
              <a:rPr lang="en-GB" sz="2400" b="0">
                <a:solidFill>
                  <a:schemeClr val="dk1"/>
                </a:solidFill>
                <a:latin typeface="Lexend"/>
                <a:ea typeface="Lexend"/>
                <a:cs typeface="Lexend"/>
                <a:sym typeface="Lexend"/>
              </a:rPr>
              <a:t>- 看待事物的特定方式；观点</a:t>
            </a:r>
            <a:endParaRPr sz="2400" b="0">
              <a:solidFill>
                <a:schemeClr val="dk1"/>
              </a:solidFill>
              <a:latin typeface="Lexend"/>
              <a:ea typeface="Lexend"/>
              <a:cs typeface="Lexend"/>
              <a:sym typeface="Lexend"/>
            </a:endParaRPr>
          </a:p>
          <a:p>
            <a:pPr marL="0" lvl="0" indent="0" algn="l" rtl="0">
              <a:lnSpc>
                <a:spcPct val="100000"/>
              </a:lnSpc>
              <a:spcBef>
                <a:spcPts val="0"/>
              </a:spcBef>
              <a:spcAft>
                <a:spcPts val="0"/>
              </a:spcAft>
              <a:buNone/>
            </a:pPr>
            <a:endParaRPr sz="2400" b="0">
              <a:solidFill>
                <a:schemeClr val="dk1"/>
              </a:solidFill>
              <a:latin typeface="Lexend"/>
              <a:ea typeface="Lexend"/>
              <a:cs typeface="Lexend"/>
              <a:sym typeface="Lexend"/>
            </a:endParaRPr>
          </a:p>
          <a:p>
            <a:pPr marL="0" lvl="0" indent="0" algn="l" rtl="0">
              <a:lnSpc>
                <a:spcPct val="100000"/>
              </a:lnSpc>
              <a:spcBef>
                <a:spcPts val="0"/>
              </a:spcBef>
              <a:spcAft>
                <a:spcPts val="0"/>
              </a:spcAft>
              <a:buNone/>
            </a:pPr>
            <a:r>
              <a:rPr lang="en-GB" sz="2400" b="0">
                <a:solidFill>
                  <a:schemeClr val="dk1"/>
                </a:solidFill>
                <a:latin typeface="Lexend"/>
                <a:ea typeface="Lexend"/>
                <a:cs typeface="Lexend"/>
                <a:sym typeface="Lexend"/>
              </a:rPr>
              <a:t>机器有</a:t>
            </a:r>
            <a:r>
              <a:rPr lang="en-GB" sz="2400">
                <a:solidFill>
                  <a:schemeClr val="dk1"/>
                </a:solidFill>
                <a:latin typeface="Lexend"/>
                <a:ea typeface="Lexend"/>
                <a:cs typeface="Lexend"/>
                <a:sym typeface="Lexend"/>
              </a:rPr>
              <a:t>视角</a:t>
            </a:r>
            <a:r>
              <a:rPr lang="en-GB" sz="2400" b="0">
                <a:solidFill>
                  <a:schemeClr val="dk1"/>
                </a:solidFill>
                <a:latin typeface="Lexend"/>
                <a:ea typeface="Lexend"/>
                <a:cs typeface="Lexend"/>
                <a:sym typeface="Lexend"/>
              </a:rPr>
              <a:t>吗？它们如何获得自己的视角？</a:t>
            </a:r>
            <a:endParaRPr sz="2400" b="0">
              <a:solidFill>
                <a:schemeClr val="dk1"/>
              </a:solidFill>
              <a:latin typeface="Lexend"/>
              <a:ea typeface="Lexend"/>
              <a:cs typeface="Lexend"/>
              <a:sym typeface="Lexend"/>
            </a:endParaRPr>
          </a:p>
          <a:p>
            <a:pPr marL="0" lvl="0" indent="0" algn="l" rtl="0">
              <a:lnSpc>
                <a:spcPct val="100000"/>
              </a:lnSpc>
              <a:spcBef>
                <a:spcPts val="0"/>
              </a:spcBef>
              <a:spcAft>
                <a:spcPts val="0"/>
              </a:spcAft>
              <a:buNone/>
            </a:pPr>
            <a:endParaRPr sz="2400" b="0">
              <a:latin typeface="Lexend"/>
              <a:ea typeface="Lexend"/>
              <a:cs typeface="Lexend"/>
              <a:sym typeface="Lexend"/>
            </a:endParaRPr>
          </a:p>
        </p:txBody>
      </p:sp>
      <p:sp>
        <p:nvSpPr>
          <p:cNvPr id="322" name="Google Shape;322;p44"/>
          <p:cNvSpPr txBox="1"/>
          <p:nvPr/>
        </p:nvSpPr>
        <p:spPr>
          <a:xfrm>
            <a:off x="974575" y="193075"/>
            <a:ext cx="7659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37B558"/>
                </a:solidFill>
                <a:latin typeface="Rubik"/>
                <a:ea typeface="Rubik"/>
                <a:cs typeface="Rubik"/>
                <a:sym typeface="Rubik"/>
              </a:rPr>
              <a:t>词汇</a:t>
            </a:r>
            <a:endParaRPr sz="3600" b="1">
              <a:solidFill>
                <a:srgbClr val="37B558"/>
              </a:solidFill>
              <a:latin typeface="Rubik"/>
              <a:ea typeface="Rubik"/>
              <a:cs typeface="Rubik"/>
              <a:sym typeface="Rubik"/>
            </a:endParaRPr>
          </a:p>
        </p:txBody>
      </p:sp>
      <p:pic>
        <p:nvPicPr>
          <p:cNvPr id="323" name="Google Shape;323;p44"/>
          <p:cNvPicPr preferRelativeResize="0"/>
          <p:nvPr/>
        </p:nvPicPr>
        <p:blipFill rotWithShape="1">
          <a:blip r:embed="rId1"/>
          <a:srcRect l="13031" t="23434" r="16979" b="20288"/>
          <a:stretch>
            <a:fillRect/>
          </a:stretch>
        </p:blipFill>
        <p:spPr>
          <a:xfrm>
            <a:off x="418850" y="1532100"/>
            <a:ext cx="3284951" cy="2468375"/>
          </a:xfrm>
          <a:prstGeom prst="rect">
            <a:avLst/>
          </a:prstGeom>
          <a:noFill/>
          <a:ln>
            <a:noFill/>
          </a:ln>
        </p:spPr>
      </p:pic>
      <p:sp>
        <p:nvSpPr>
          <p:cNvPr id="324" name="Google Shape;324;p4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28" name="Shape 328"/>
        <p:cNvGrpSpPr/>
        <p:nvPr/>
      </p:nvGrpSpPr>
      <p:grpSpPr>
        <a:xfrm>
          <a:off x="0" y="0"/>
          <a:ext cx="0" cy="0"/>
          <a:chOff x="0" y="0"/>
          <a:chExt cx="0" cy="0"/>
        </a:xfrm>
      </p:grpSpPr>
      <p:sp>
        <p:nvSpPr>
          <p:cNvPr id="329" name="Google Shape;329;p45"/>
          <p:cNvSpPr txBox="1"/>
          <p:nvPr>
            <p:ph type="title"/>
          </p:nvPr>
        </p:nvSpPr>
        <p:spPr>
          <a:xfrm>
            <a:off x="1601775" y="222475"/>
            <a:ext cx="6923400" cy="89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endParaRPr>
          </a:p>
        </p:txBody>
      </p:sp>
      <p:sp>
        <p:nvSpPr>
          <p:cNvPr id="330" name="Google Shape;330;p45"/>
          <p:cNvSpPr txBox="1"/>
          <p:nvPr>
            <p:ph type="body" idx="1"/>
          </p:nvPr>
        </p:nvSpPr>
        <p:spPr>
          <a:xfrm>
            <a:off x="169900" y="1428750"/>
            <a:ext cx="8665200" cy="336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endParaRPr>
          </a:p>
        </p:txBody>
      </p:sp>
      <p:pic>
        <p:nvPicPr>
          <p:cNvPr id="331" name="Google Shape;331;p45"/>
          <p:cNvPicPr preferRelativeResize="0"/>
          <p:nvPr/>
        </p:nvPicPr>
        <p:blipFill>
          <a:blip r:embed="rId1"/>
          <a:stretch>
            <a:fillRect/>
          </a:stretch>
        </p:blipFill>
        <p:spPr>
          <a:xfrm>
            <a:off x="0" y="0"/>
            <a:ext cx="9144000" cy="5143500"/>
          </a:xfrm>
          <a:prstGeom prst="rect">
            <a:avLst/>
          </a:prstGeom>
          <a:noFill/>
          <a:ln>
            <a:noFill/>
          </a:ln>
        </p:spPr>
      </p:pic>
      <p:pic>
        <p:nvPicPr>
          <p:cNvPr id="332" name="Google Shape;332;p45"/>
          <p:cNvPicPr preferRelativeResize="0"/>
          <p:nvPr/>
        </p:nvPicPr>
        <p:blipFill>
          <a:blip r:embed="rId2"/>
          <a:stretch>
            <a:fillRect/>
          </a:stretch>
        </p:blipFill>
        <p:spPr>
          <a:xfrm>
            <a:off x="7808750" y="3211350"/>
            <a:ext cx="763075" cy="669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1601775" y="222475"/>
            <a:ext cx="6923400" cy="89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endParaRPr>
          </a:p>
        </p:txBody>
      </p:sp>
      <p:sp>
        <p:nvSpPr>
          <p:cNvPr id="338" name="Google Shape;338;p46"/>
          <p:cNvSpPr txBox="1"/>
          <p:nvPr>
            <p:ph type="body" idx="1"/>
          </p:nvPr>
        </p:nvSpPr>
        <p:spPr>
          <a:xfrm>
            <a:off x="169900" y="1428750"/>
            <a:ext cx="8665200" cy="336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endParaRPr>
          </a:p>
        </p:txBody>
      </p:sp>
      <p:pic>
        <p:nvPicPr>
          <p:cNvPr id="339" name="Google Shape;339;p46"/>
          <p:cNvPicPr preferRelativeResize="0"/>
          <p:nvPr/>
        </p:nvPicPr>
        <p:blipFill>
          <a:blip r:embed="rId1"/>
          <a:stretch>
            <a:fillRect/>
          </a:stretch>
        </p:blipFill>
        <p:spPr>
          <a:xfrm>
            <a:off x="1" y="0"/>
            <a:ext cx="9143981" cy="5143500"/>
          </a:xfrm>
          <a:prstGeom prst="rect">
            <a:avLst/>
          </a:prstGeom>
          <a:noFill/>
          <a:ln>
            <a:noFill/>
          </a:ln>
        </p:spPr>
      </p:pic>
      <p:pic>
        <p:nvPicPr>
          <p:cNvPr id="340" name="Google Shape;340;p46"/>
          <p:cNvPicPr preferRelativeResize="0"/>
          <p:nvPr/>
        </p:nvPicPr>
        <p:blipFill>
          <a:blip r:embed="rId2"/>
          <a:stretch>
            <a:fillRect/>
          </a:stretch>
        </p:blipFill>
        <p:spPr>
          <a:xfrm>
            <a:off x="7808750" y="3211350"/>
            <a:ext cx="763075" cy="669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5" name="Google Shape;345;p47"/>
          <p:cNvSpPr txBox="1"/>
          <p:nvPr>
            <p:ph type="title" idx="4294967295"/>
          </p:nvPr>
        </p:nvSpPr>
        <p:spPr>
          <a:xfrm>
            <a:off x="4268000" y="129975"/>
            <a:ext cx="4189800" cy="354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endParaRPr sz="2400" b="0">
              <a:latin typeface="Lexend"/>
              <a:ea typeface="Lexend"/>
              <a:cs typeface="Lexend"/>
              <a:sym typeface="Lexend"/>
            </a:endParaRPr>
          </a:p>
          <a:p>
            <a:pPr marL="0" lvl="0" indent="0" algn="l" rtl="0">
              <a:lnSpc>
                <a:spcPct val="100000"/>
              </a:lnSpc>
              <a:spcBef>
                <a:spcPts val="0"/>
              </a:spcBef>
              <a:spcAft>
                <a:spcPts val="0"/>
              </a:spcAft>
              <a:buNone/>
            </a:pPr>
            <a:br>
              <a:rPr lang="en-GB" sz="2400" b="0">
                <a:latin typeface="Lexend"/>
                <a:ea typeface="Lexend"/>
                <a:cs typeface="Lexend"/>
                <a:sym typeface="Lexend"/>
              </a:rPr>
            </a:br>
            <a:endParaRPr sz="2400" b="0">
              <a:solidFill>
                <a:schemeClr val="dk1"/>
              </a:solidFill>
              <a:latin typeface="Lexend"/>
              <a:ea typeface="Lexend"/>
              <a:cs typeface="Lexend"/>
              <a:sym typeface="Lexend"/>
            </a:endParaRPr>
          </a:p>
          <a:p>
            <a:pPr marL="0" lvl="0" indent="0" algn="l" rtl="0">
              <a:lnSpc>
                <a:spcPct val="100000"/>
              </a:lnSpc>
              <a:spcBef>
                <a:spcPts val="0"/>
              </a:spcBef>
              <a:spcAft>
                <a:spcPts val="0"/>
              </a:spcAft>
              <a:buNone/>
            </a:pPr>
            <a:endParaRPr sz="2400" b="0">
              <a:solidFill>
                <a:schemeClr val="dk1"/>
              </a:solidFill>
              <a:latin typeface="Lexend"/>
              <a:ea typeface="Lexend"/>
              <a:cs typeface="Lexend"/>
              <a:sym typeface="Lexend"/>
            </a:endParaRPr>
          </a:p>
          <a:p>
            <a:pPr marL="0" lvl="0" indent="0" algn="l" rtl="0">
              <a:lnSpc>
                <a:spcPct val="100000"/>
              </a:lnSpc>
              <a:spcBef>
                <a:spcPts val="0"/>
              </a:spcBef>
              <a:spcAft>
                <a:spcPts val="0"/>
              </a:spcAft>
              <a:buNone/>
            </a:pPr>
            <a:endParaRPr sz="2400" b="0">
              <a:latin typeface="Lexend"/>
              <a:ea typeface="Lexend"/>
              <a:cs typeface="Lexend"/>
              <a:sym typeface="Lexend"/>
            </a:endParaRPr>
          </a:p>
        </p:txBody>
      </p:sp>
      <p:sp>
        <p:nvSpPr>
          <p:cNvPr id="346" name="Google Shape;346;p47"/>
          <p:cNvSpPr txBox="1"/>
          <p:nvPr/>
        </p:nvSpPr>
        <p:spPr>
          <a:xfrm>
            <a:off x="974575" y="193075"/>
            <a:ext cx="7659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37B558"/>
                </a:solidFill>
                <a:latin typeface="Rubik"/>
                <a:ea typeface="Rubik"/>
                <a:cs typeface="Rubik"/>
                <a:sym typeface="Rubik"/>
              </a:rPr>
              <a:t>视角</a:t>
            </a:r>
            <a:endParaRPr sz="3600" b="1">
              <a:solidFill>
                <a:srgbClr val="37B558"/>
              </a:solidFill>
              <a:latin typeface="Rubik"/>
              <a:ea typeface="Rubik"/>
              <a:cs typeface="Rubik"/>
              <a:sym typeface="Rubik"/>
            </a:endParaRPr>
          </a:p>
        </p:txBody>
      </p:sp>
      <p:sp>
        <p:nvSpPr>
          <p:cNvPr id="347" name="Google Shape;347;p47"/>
          <p:cNvSpPr txBox="1"/>
          <p:nvPr/>
        </p:nvSpPr>
        <p:spPr>
          <a:xfrm>
            <a:off x="4268000" y="1738800"/>
            <a:ext cx="4743000" cy="16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latin typeface="Rubik"/>
                <a:ea typeface="Rubik"/>
                <a:cs typeface="Rubik"/>
                <a:sym typeface="Rubik"/>
              </a:rPr>
              <a:t>机器学习的数据集及其使用的算法，共同塑造了机器的视角。</a:t>
            </a:r>
            <a:endParaRPr sz="2200">
              <a:latin typeface="Rubik"/>
              <a:ea typeface="Rubik"/>
              <a:cs typeface="Rubik"/>
              <a:sym typeface="Rubik"/>
            </a:endParaRPr>
          </a:p>
        </p:txBody>
      </p:sp>
      <p:sp>
        <p:nvSpPr>
          <p:cNvPr id="348" name="Google Shape;348;p4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
        <p:nvSpPr>
          <p:cNvPr id="349" name="Google Shape;349;p47"/>
          <p:cNvSpPr txBox="1"/>
          <p:nvPr/>
        </p:nvSpPr>
        <p:spPr>
          <a:xfrm>
            <a:off x="814450" y="4571175"/>
            <a:ext cx="3426600" cy="2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由AI生成的图像</a:t>
            </a:r>
            <a:endParaRPr>
              <a:solidFill>
                <a:schemeClr val="dk2"/>
              </a:solidFill>
            </a:endParaRPr>
          </a:p>
        </p:txBody>
      </p:sp>
      <p:pic>
        <p:nvPicPr>
          <p:cNvPr id="350" name="Google Shape;350;p47"/>
          <p:cNvPicPr preferRelativeResize="0"/>
          <p:nvPr/>
        </p:nvPicPr>
        <p:blipFill>
          <a:blip r:embed="rId1"/>
          <a:stretch>
            <a:fillRect/>
          </a:stretch>
        </p:blipFill>
        <p:spPr>
          <a:xfrm>
            <a:off x="814450" y="1253250"/>
            <a:ext cx="3203250" cy="320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3507275" y="596925"/>
            <a:ext cx="2971800" cy="3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400">
                <a:solidFill>
                  <a:schemeClr val="dk1"/>
                </a:solidFill>
                <a:latin typeface="Lexend"/>
                <a:ea typeface="Lexend"/>
                <a:cs typeface="Lexend"/>
                <a:sym typeface="Lexend"/>
              </a:rPr>
              <a:t>偏见</a:t>
            </a:r>
            <a:r>
              <a:rPr lang="en-GB" sz="2400" b="0">
                <a:solidFill>
                  <a:schemeClr val="dk1"/>
                </a:solidFill>
                <a:latin typeface="Lexend"/>
                <a:ea typeface="Lexend"/>
                <a:cs typeface="Lexend"/>
                <a:sym typeface="Lexend"/>
              </a:rPr>
              <a:t> - 以不公正的方式</a:t>
            </a:r>
            <a:r>
              <a:rPr lang="en-GB" sz="2400" b="0">
                <a:solidFill>
                  <a:schemeClr val="dk1"/>
                </a:solidFill>
                <a:uFill>
                  <a:noFill/>
                </a:uFill>
                <a:latin typeface="Lexend"/>
                <a:ea typeface="Lexend"/>
                <a:cs typeface="Lexend"/>
                <a:sym typeface="Lexend"/>
                <a:hlinkClick r:id="rId1"/>
              </a:rPr>
              <a:t>支持</a:t>
            </a:r>
            <a:r>
              <a:rPr lang="en-GB" sz="2400" b="0">
                <a:solidFill>
                  <a:schemeClr val="dk1"/>
                </a:solidFill>
                <a:latin typeface="Lexend"/>
                <a:ea typeface="Lexend"/>
                <a:cs typeface="Lexend"/>
                <a:sym typeface="Lexend"/>
              </a:rPr>
              <a:t>或</a:t>
            </a:r>
            <a:r>
              <a:rPr lang="en-GB" sz="2400" b="0">
                <a:solidFill>
                  <a:schemeClr val="dk1"/>
                </a:solidFill>
                <a:uFill>
                  <a:noFill/>
                </a:uFill>
                <a:latin typeface="Lexend"/>
                <a:ea typeface="Lexend"/>
                <a:cs typeface="Lexend"/>
                <a:sym typeface="Lexend"/>
                <a:hlinkClick r:id="rId2"/>
              </a:rPr>
              <a:t>反对</a:t>
            </a:r>
            <a:r>
              <a:rPr lang="en-GB" sz="2400" b="0">
                <a:solidFill>
                  <a:schemeClr val="dk1"/>
                </a:solidFill>
                <a:latin typeface="Lexend"/>
                <a:ea typeface="Lexend"/>
                <a:cs typeface="Lexend"/>
                <a:sym typeface="Lexend"/>
              </a:rPr>
              <a:t>某个</a:t>
            </a:r>
            <a:r>
              <a:rPr lang="en-GB" sz="2400" b="0">
                <a:solidFill>
                  <a:schemeClr val="dk1"/>
                </a:solidFill>
                <a:uFill>
                  <a:noFill/>
                </a:uFill>
                <a:latin typeface="Lexend"/>
                <a:ea typeface="Lexend"/>
                <a:cs typeface="Lexend"/>
                <a:sym typeface="Lexend"/>
                <a:hlinkClick r:id="rId3"/>
              </a:rPr>
              <a:t>特定</a:t>
            </a:r>
            <a:r>
              <a:rPr lang="en-GB" sz="2400" b="0">
                <a:solidFill>
                  <a:schemeClr val="dk1"/>
                </a:solidFill>
                <a:latin typeface="Lexend"/>
                <a:ea typeface="Lexend"/>
                <a:cs typeface="Lexend"/>
                <a:sym typeface="Lexend"/>
              </a:rPr>
              <a:t>的</a:t>
            </a:r>
            <a:r>
              <a:rPr lang="en-GB" sz="2400" b="0">
                <a:solidFill>
                  <a:schemeClr val="dk1"/>
                </a:solidFill>
                <a:uFill>
                  <a:noFill/>
                </a:uFill>
                <a:latin typeface="Lexend"/>
                <a:ea typeface="Lexend"/>
                <a:cs typeface="Lexend"/>
                <a:sym typeface="Lexend"/>
                <a:hlinkClick r:id="rId4"/>
              </a:rPr>
              <a:t>人</a:t>
            </a:r>
            <a:r>
              <a:rPr lang="en-GB" sz="2400" b="0">
                <a:solidFill>
                  <a:schemeClr val="dk1"/>
                </a:solidFill>
                <a:latin typeface="Lexend"/>
                <a:ea typeface="Lexend"/>
                <a:cs typeface="Lexend"/>
                <a:sym typeface="Lexend"/>
              </a:rPr>
              <a:t>或事物。</a:t>
            </a:r>
            <a:r>
              <a:rPr lang="en-GB" sz="2400" b="0">
                <a:solidFill>
                  <a:schemeClr val="dk1"/>
                </a:solidFill>
                <a:uFill>
                  <a:noFill/>
                </a:uFill>
                <a:latin typeface="Lexend"/>
                <a:ea typeface="Lexend"/>
                <a:cs typeface="Lexend"/>
                <a:sym typeface="Lexend"/>
                <a:hlinkClick r:id="rId5"/>
              </a:rPr>
              <a:t>unfair</a:t>
            </a:r>
            <a:r>
              <a:rPr lang="en-GB" sz="2400" b="0">
                <a:solidFill>
                  <a:schemeClr val="dk1"/>
                </a:solidFill>
                <a:latin typeface="Lexend"/>
                <a:ea typeface="Lexend"/>
                <a:cs typeface="Lexend"/>
                <a:sym typeface="Lexend"/>
              </a:rPr>
              <a:t> way.</a:t>
            </a:r>
            <a:endParaRPr sz="2400">
              <a:latin typeface="Lexend"/>
              <a:ea typeface="Lexend"/>
              <a:cs typeface="Lexend"/>
              <a:sym typeface="Lexend"/>
            </a:endParaRPr>
          </a:p>
          <a:p>
            <a:pPr marL="0" lvl="0" indent="0" algn="l" rtl="0">
              <a:lnSpc>
                <a:spcPct val="100000"/>
              </a:lnSpc>
              <a:spcBef>
                <a:spcPts val="0"/>
              </a:spcBef>
              <a:spcAft>
                <a:spcPts val="0"/>
              </a:spcAft>
              <a:buClr>
                <a:schemeClr val="dk1"/>
              </a:buClr>
              <a:buSzPts val="1100"/>
              <a:buFont typeface="Arial" panose="020B0604020202020204"/>
              <a:buNone/>
            </a:pPr>
            <a:endParaRPr sz="2400">
              <a:latin typeface="Lexend"/>
              <a:ea typeface="Lexend"/>
              <a:cs typeface="Lexend"/>
              <a:sym typeface="Lexend"/>
            </a:endParaRPr>
          </a:p>
          <a:p>
            <a:pPr marL="0" lvl="0" indent="0" algn="l" rtl="0">
              <a:lnSpc>
                <a:spcPct val="100000"/>
              </a:lnSpc>
              <a:spcBef>
                <a:spcPts val="0"/>
              </a:spcBef>
              <a:spcAft>
                <a:spcPts val="0"/>
              </a:spcAft>
              <a:buClr>
                <a:schemeClr val="dk1"/>
              </a:buClr>
              <a:buSzPts val="1100"/>
              <a:buFont typeface="Arial" panose="020B0604020202020204"/>
              <a:buNone/>
            </a:pPr>
            <a:r>
              <a:rPr lang="en-GB" sz="2400" b="0">
                <a:solidFill/>
                <a:latin typeface="Lexend"/>
                <a:ea typeface="Lexend"/>
                <a:cs typeface="Lexend"/>
                <a:sym typeface="Lexend"/>
              </a:rPr>
              <a:t>女孩是否基于她的视角在创建数据集时带有任何</a:t>
            </a:r>
            <a:r>
              <a:rPr lang="en-GB" sz="2400">
                <a:solidFill/>
                <a:latin typeface="Lexend"/>
                <a:ea typeface="Lexend"/>
                <a:cs typeface="Lexend"/>
                <a:sym typeface="Lexend"/>
              </a:rPr>
              <a:t>偏见</a:t>
            </a:r>
            <a:r>
              <a:rPr lang="en-GB" sz="2400" b="0">
                <a:solidFill/>
                <a:latin typeface="Lexend"/>
                <a:ea typeface="Lexend"/>
                <a:cs typeface="Lexend"/>
                <a:sym typeface="Lexend"/>
              </a:rPr>
              <a:t>？</a:t>
            </a:r>
            <a:endParaRPr sz="2400" b="0">
              <a:latin typeface="Lexend"/>
              <a:ea typeface="Lexend"/>
              <a:cs typeface="Lexend"/>
              <a:sym typeface="Lexend"/>
            </a:endParaRPr>
          </a:p>
          <a:p>
            <a:pPr marL="0" lvl="0" indent="0" algn="l" rtl="0">
              <a:lnSpc>
                <a:spcPct val="100000"/>
              </a:lnSpc>
              <a:spcBef>
                <a:spcPts val="0"/>
              </a:spcBef>
              <a:spcAft>
                <a:spcPts val="0"/>
              </a:spcAft>
              <a:buNone/>
            </a:pPr>
            <a:br>
              <a:rPr lang="en-GB" sz="2400" b="0">
                <a:latin typeface="Lexend"/>
                <a:ea typeface="Lexend"/>
                <a:cs typeface="Lexend"/>
                <a:sym typeface="Lexend"/>
              </a:rPr>
            </a:br>
            <a:endParaRPr sz="2400" b="0">
              <a:latin typeface="Lexend"/>
              <a:ea typeface="Lexend"/>
              <a:cs typeface="Lexend"/>
              <a:sym typeface="Lexend"/>
            </a:endParaRPr>
          </a:p>
        </p:txBody>
      </p:sp>
      <p:sp>
        <p:nvSpPr>
          <p:cNvPr id="356" name="Google Shape;356;p48"/>
          <p:cNvSpPr txBox="1"/>
          <p:nvPr/>
        </p:nvSpPr>
        <p:spPr>
          <a:xfrm>
            <a:off x="586150" y="193075"/>
            <a:ext cx="80481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latin typeface="Abel" panose="02000506030000020004"/>
                <a:ea typeface="Abel" panose="02000506030000020004"/>
                <a:cs typeface="Abel" panose="02000506030000020004"/>
                <a:sym typeface="Abel" panose="02000506030000020004"/>
              </a:rPr>
              <a:t>什么是偏见？</a:t>
            </a:r>
            <a:endParaRPr sz="3600" b="1">
              <a:latin typeface="Abel" panose="02000506030000020004"/>
              <a:ea typeface="Abel" panose="02000506030000020004"/>
              <a:cs typeface="Abel" panose="02000506030000020004"/>
              <a:sym typeface="Abel" panose="02000506030000020004"/>
            </a:endParaRPr>
          </a:p>
        </p:txBody>
      </p:sp>
      <p:pic>
        <p:nvPicPr>
          <p:cNvPr id="357" name="Google Shape;357;p48"/>
          <p:cNvPicPr preferRelativeResize="0"/>
          <p:nvPr/>
        </p:nvPicPr>
        <p:blipFill>
          <a:blip r:embed="rId6"/>
          <a:stretch>
            <a:fillRect/>
          </a:stretch>
        </p:blipFill>
        <p:spPr>
          <a:xfrm>
            <a:off x="586150" y="1379425"/>
            <a:ext cx="2736850" cy="2736850"/>
          </a:xfrm>
          <a:prstGeom prst="rect">
            <a:avLst/>
          </a:prstGeom>
          <a:noFill/>
          <a:ln>
            <a:noFill/>
          </a:ln>
        </p:spPr>
      </p:pic>
      <p:pic>
        <p:nvPicPr>
          <p:cNvPr id="358" name="Google Shape;358;p48"/>
          <p:cNvPicPr preferRelativeResize="0"/>
          <p:nvPr/>
        </p:nvPicPr>
        <p:blipFill>
          <a:blip r:embed="rId7"/>
          <a:stretch>
            <a:fillRect/>
          </a:stretch>
        </p:blipFill>
        <p:spPr>
          <a:xfrm>
            <a:off x="6377500" y="1344575"/>
            <a:ext cx="2654300" cy="2654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400" b="1">
                <a:solidFill>
                  <a:srgbClr val="37B558"/>
                </a:solidFill>
                <a:latin typeface="Rubik"/>
                <a:ea typeface="Rubik"/>
                <a:cs typeface="Rubik"/>
                <a:sym typeface="Rubik"/>
              </a:rPr>
              <a:t>偏见与持有偏见</a:t>
            </a:r>
            <a:endParaRPr sz="2400" b="1">
              <a:solidFill>
                <a:srgbClr val="37B558"/>
              </a:solidFill>
              <a:latin typeface="Rubik"/>
              <a:ea typeface="Rubik"/>
              <a:cs typeface="Rubik"/>
              <a:sym typeface="Rubik"/>
            </a:endParaRPr>
          </a:p>
          <a:p>
            <a:pPr marL="0" lvl="0" indent="0" algn="l" rtl="0">
              <a:spcBef>
                <a:spcPts val="0"/>
              </a:spcBef>
              <a:spcAft>
                <a:spcPts val="0"/>
              </a:spcAft>
              <a:buNone/>
            </a:pPr>
            <a:endParaRPr>
              <a:solidFill/>
            </a:endParaRPr>
          </a:p>
        </p:txBody>
      </p:sp>
      <p:sp>
        <p:nvSpPr>
          <p:cNvPr id="364" name="Google Shape;364;p49"/>
          <p:cNvSpPr txBox="1"/>
          <p:nvPr>
            <p:ph type="body" idx="1"/>
          </p:nvPr>
        </p:nvSpPr>
        <p:spPr>
          <a:xfrm>
            <a:off x="311700" y="1152475"/>
            <a:ext cx="5499600" cy="34164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Rubik"/>
              <a:buAutoNum type="arabicPeriod"/>
            </a:pPr>
            <a:r>
              <a:rPr lang="en-GB" sz="2300">
                <a:solidFill>
                  <a:schemeClr val="dk1"/>
                </a:solidFill>
                <a:latin typeface="Rubik"/>
                <a:ea typeface="Rubik"/>
                <a:cs typeface="Rubik"/>
                <a:sym typeface="Rubik"/>
              </a:rPr>
              <a:t>为什么一个人的观点带有偏见可能是不好的，尤其是当他们不认为或不知道自己有偏见时？</a:t>
            </a:r>
            <a:endParaRPr sz="2300">
              <a:solidFill>
                <a:schemeClr val="dk1"/>
              </a:solidFill>
              <a:latin typeface="Rubik"/>
              <a:ea typeface="Rubik"/>
              <a:cs typeface="Rubik"/>
              <a:sym typeface="Rubik"/>
            </a:endParaRPr>
          </a:p>
          <a:p>
            <a:pPr marL="457200" lvl="0" indent="-374650" algn="l" rtl="0">
              <a:spcBef>
                <a:spcPts val="0"/>
              </a:spcBef>
              <a:spcAft>
                <a:spcPts val="0"/>
              </a:spcAft>
              <a:buClr>
                <a:schemeClr val="dk1"/>
              </a:buClr>
              <a:buSzPts val="2300"/>
              <a:buFont typeface="Rubik"/>
              <a:buAutoNum type="arabicPeriod"/>
            </a:pPr>
            <a:r>
              <a:rPr lang="en-GB" sz="2300">
                <a:solidFill>
                  <a:schemeClr val="dk1"/>
                </a:solidFill>
                <a:latin typeface="Rubik"/>
                <a:ea typeface="Rubik"/>
                <a:cs typeface="Rubik"/>
                <a:sym typeface="Rubik"/>
              </a:rPr>
              <a:t>你是否曾感觉有人对你有偏见？那让你感觉如何？</a:t>
            </a:r>
            <a:endParaRPr sz="3000">
              <a:latin typeface="Rubik"/>
              <a:ea typeface="Rubik"/>
              <a:cs typeface="Rubik"/>
              <a:sym typeface="Rubik"/>
            </a:endParaRPr>
          </a:p>
        </p:txBody>
      </p:sp>
      <p:sp>
        <p:nvSpPr>
          <p:cNvPr id="365" name="Google Shape;365;p4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pic>
        <p:nvPicPr>
          <p:cNvPr id="366" name="Google Shape;366;p49"/>
          <p:cNvPicPr preferRelativeResize="0"/>
          <p:nvPr/>
        </p:nvPicPr>
        <p:blipFill rotWithShape="1">
          <a:blip r:embed="rId1"/>
          <a:srcRect t="25065" r="-2009"/>
          <a:stretch>
            <a:fillRect/>
          </a:stretch>
        </p:blipFill>
        <p:spPr>
          <a:xfrm>
            <a:off x="5994625" y="1321600"/>
            <a:ext cx="2753149" cy="20225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50"/>
          <p:cNvSpPr txBox="1"/>
          <p:nvPr>
            <p:ph type="title" idx="4294967295"/>
          </p:nvPr>
        </p:nvSpPr>
        <p:spPr>
          <a:xfrm>
            <a:off x="286150" y="144700"/>
            <a:ext cx="3602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37B558"/>
                </a:solidFill>
                <a:latin typeface="Rubik"/>
                <a:ea typeface="Rubik"/>
                <a:cs typeface="Rubik"/>
                <a:sym typeface="Rubik"/>
              </a:rPr>
              <a:t>机器会有偏见吗？</a:t>
            </a:r>
            <a:endParaRPr b="1">
              <a:solidFill>
                <a:srgbClr val="37B558"/>
              </a:solidFill>
              <a:latin typeface="Rubik"/>
              <a:ea typeface="Rubik"/>
              <a:cs typeface="Rubik"/>
              <a:sym typeface="Rubik"/>
            </a:endParaRPr>
          </a:p>
        </p:txBody>
      </p:sp>
      <p:sp>
        <p:nvSpPr>
          <p:cNvPr id="372" name="Google Shape;372;p50"/>
          <p:cNvSpPr txBox="1"/>
          <p:nvPr/>
        </p:nvSpPr>
        <p:spPr>
          <a:xfrm>
            <a:off x="286150" y="1041900"/>
            <a:ext cx="2604900" cy="32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ubik"/>
                <a:ea typeface="Rubik"/>
                <a:cs typeface="Rubik"/>
                <a:sym typeface="Rubik"/>
              </a:rPr>
              <a:t>我们让一个AI聊天机器人生成流行歌星的图片。</a:t>
            </a:r>
            <a:endParaRPr sz="18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1"/>
              </a:solidFill>
              <a:latin typeface="Rubik"/>
              <a:ea typeface="Rubik"/>
              <a:cs typeface="Rubik"/>
              <a:sym typeface="Rubik"/>
            </a:endParaRPr>
          </a:p>
          <a:p>
            <a:pPr marL="457200" lvl="0" indent="-342900" algn="l" rtl="0">
              <a:spcBef>
                <a:spcPts val="0"/>
              </a:spcBef>
              <a:spcAft>
                <a:spcPts val="0"/>
              </a:spcAft>
              <a:buClr>
                <a:schemeClr val="dk1"/>
              </a:buClr>
              <a:buSzPts val="1800"/>
              <a:buFont typeface="Rubik"/>
              <a:buChar char="●"/>
            </a:pPr>
            <a:r>
              <a:rPr lang="en-GB" sz="1800">
                <a:solidFill>
                  <a:schemeClr val="dk1"/>
                </a:solidFill>
                <a:latin typeface="Rubik"/>
                <a:ea typeface="Rubik"/>
                <a:cs typeface="Rubik"/>
                <a:sym typeface="Rubik"/>
              </a:rPr>
              <a:t>你注意到了什么？</a:t>
            </a:r>
            <a:endParaRPr sz="18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1"/>
              </a:solidFill>
              <a:latin typeface="Rubik"/>
              <a:ea typeface="Rubik"/>
              <a:cs typeface="Rubik"/>
              <a:sym typeface="Rubik"/>
            </a:endParaRPr>
          </a:p>
          <a:p>
            <a:pPr marL="457200" lvl="0" indent="-342900" algn="l" rtl="0">
              <a:spcBef>
                <a:spcPts val="0"/>
              </a:spcBef>
              <a:spcAft>
                <a:spcPts val="0"/>
              </a:spcAft>
              <a:buClr>
                <a:schemeClr val="dk1"/>
              </a:buClr>
              <a:buSzPts val="1800"/>
              <a:buFont typeface="Rubik"/>
              <a:buChar char="●"/>
            </a:pPr>
            <a:r>
              <a:rPr lang="en-GB" sz="1800">
                <a:solidFill>
                  <a:schemeClr val="dk1"/>
                </a:solidFill>
                <a:latin typeface="Rubik"/>
                <a:ea typeface="Rubik"/>
                <a:cs typeface="Rubik"/>
                <a:sym typeface="Rubik"/>
              </a:rPr>
              <a:t>你认为这些数据准确吗？</a:t>
            </a:r>
            <a:endParaRPr sz="18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1"/>
              </a:solidFill>
              <a:latin typeface="Rubik"/>
              <a:ea typeface="Rubik"/>
              <a:cs typeface="Rubik"/>
              <a:sym typeface="Rubik"/>
            </a:endParaRPr>
          </a:p>
          <a:p>
            <a:pPr marL="0" lvl="0" indent="0" algn="l" rtl="0">
              <a:spcBef>
                <a:spcPts val="0"/>
              </a:spcBef>
              <a:spcAft>
                <a:spcPts val="0"/>
              </a:spcAft>
              <a:buNone/>
            </a:pPr>
            <a:r>
              <a:rPr lang="en-GB" sz="1800">
                <a:solidFill>
                  <a:schemeClr val="dk1"/>
                </a:solidFill>
                <a:latin typeface="Rubik"/>
                <a:ea typeface="Rubik"/>
                <a:cs typeface="Rubik"/>
                <a:sym typeface="Rubik"/>
              </a:rPr>
              <a:t>思考一下人们的种族、年龄和民族。</a:t>
            </a:r>
            <a:endParaRPr sz="1800">
              <a:solidFill>
                <a:schemeClr val="dk1"/>
              </a:solidFill>
              <a:latin typeface="Rubik"/>
              <a:ea typeface="Rubik"/>
              <a:cs typeface="Rubik"/>
              <a:sym typeface="Rubik"/>
            </a:endParaRPr>
          </a:p>
        </p:txBody>
      </p:sp>
      <p:sp>
        <p:nvSpPr>
          <p:cNvPr id="373" name="Google Shape;373;p5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pic>
        <p:nvPicPr>
          <p:cNvPr id="374" name="Google Shape;374;p50"/>
          <p:cNvPicPr preferRelativeResize="0"/>
          <p:nvPr/>
        </p:nvPicPr>
        <p:blipFill>
          <a:blip r:embed="rId1"/>
          <a:stretch>
            <a:fillRect/>
          </a:stretch>
        </p:blipFill>
        <p:spPr>
          <a:xfrm>
            <a:off x="3806150" y="431225"/>
            <a:ext cx="4358418" cy="43584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78" name="Shape 378"/>
        <p:cNvGrpSpPr/>
        <p:nvPr/>
      </p:nvGrpSpPr>
      <p:grpSpPr>
        <a:xfrm>
          <a:off x="0" y="0"/>
          <a:ext cx="0" cy="0"/>
          <a:chOff x="0" y="0"/>
          <a:chExt cx="0" cy="0"/>
        </a:xfrm>
      </p:grpSpPr>
      <p:sp>
        <p:nvSpPr>
          <p:cNvPr id="379" name="Google Shape;379;p51"/>
          <p:cNvSpPr txBox="1"/>
          <p:nvPr>
            <p:ph type="sldNum" idx="12"/>
          </p:nvPr>
        </p:nvSpPr>
        <p:spPr>
          <a:xfrm>
            <a:off x="1010227" y="-732326"/>
            <a:ext cx="56700" cy="405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fld>
            <a:endParaRPr lang="en-GB"/>
          </a:p>
        </p:txBody>
      </p:sp>
      <p:sp>
        <p:nvSpPr>
          <p:cNvPr id="380" name="Google Shape;380;p51"/>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381" name="Google Shape;381;p51"/>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382" name="Google Shape;382;p51" descr="As researchers and engineers, our goal is to make machine learning technology work for everyone." title="Machine Learning and Human Bias">
            <a:hlinkClick r:id="rId2"/>
          </p:cNvPr>
          <p:cNvPicPr preferRelativeResize="0"/>
          <p:nvPr/>
        </p:nvPicPr>
        <p:blipFill>
          <a:blip r:embed="rId3"/>
          <a:stretch>
            <a:fillRect/>
          </a:stretch>
        </p:blipFill>
        <p:spPr>
          <a:xfrm>
            <a:off x="1945363" y="601775"/>
            <a:ext cx="5253266" cy="3939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52"/>
          <p:cNvSpPr txBox="1"/>
          <p:nvPr>
            <p:ph type="title" idx="4294967295"/>
          </p:nvPr>
        </p:nvSpPr>
        <p:spPr>
          <a:xfrm>
            <a:off x="239550" y="929425"/>
            <a:ext cx="8664900" cy="3753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2200" b="0">
                <a:solidFill/>
                <a:latin typeface="Rubik"/>
                <a:ea typeface="Rubik"/>
                <a:cs typeface="Rubik"/>
                <a:sym typeface="Rubik"/>
              </a:rPr>
              <a:t>导致不公平结果的算法，例如优待某一用户群体而歧视特定群体</a:t>
            </a:r>
            <a:endParaRPr sz="2200" b="0">
              <a:latin typeface="Rubik"/>
              <a:ea typeface="Rubik"/>
              <a:cs typeface="Rubik"/>
              <a:sym typeface="Rubik"/>
            </a:endParaRPr>
          </a:p>
          <a:p>
            <a:pPr marL="0" lvl="0" indent="0" algn="ctr" rtl="0">
              <a:lnSpc>
                <a:spcPct val="115000"/>
              </a:lnSpc>
              <a:spcBef>
                <a:spcPts val="0"/>
              </a:spcBef>
              <a:spcAft>
                <a:spcPts val="0"/>
              </a:spcAft>
              <a:buClr>
                <a:schemeClr val="dk1"/>
              </a:buClr>
              <a:buSzPts val="1100"/>
              <a:buFont typeface="Arial" panose="020B0604020202020204"/>
              <a:buNone/>
            </a:pPr>
            <a:endParaRPr sz="2200" b="0">
              <a:latin typeface="Rubik"/>
              <a:ea typeface="Rubik"/>
              <a:cs typeface="Rubik"/>
              <a:sym typeface="Rubik"/>
            </a:endParaRPr>
          </a:p>
          <a:p>
            <a:pPr marL="0" lvl="0" indent="0" algn="ctr" rtl="0">
              <a:lnSpc>
                <a:spcPct val="115000"/>
              </a:lnSpc>
              <a:spcBef>
                <a:spcPts val="1000"/>
              </a:spcBef>
              <a:spcAft>
                <a:spcPts val="0"/>
              </a:spcAft>
              <a:buClr>
                <a:schemeClr val="dk1"/>
              </a:buClr>
              <a:buSzPts val="1100"/>
              <a:buFont typeface="Arial" panose="020B0604020202020204"/>
              <a:buNone/>
            </a:pPr>
            <a:endParaRPr sz="2200" b="0">
              <a:latin typeface="Rubik"/>
              <a:ea typeface="Rubik"/>
              <a:cs typeface="Rubik"/>
              <a:sym typeface="Rubik"/>
            </a:endParaRPr>
          </a:p>
          <a:p>
            <a:pPr marL="0" lvl="0" indent="0" algn="ctr" rtl="0">
              <a:lnSpc>
                <a:spcPct val="115000"/>
              </a:lnSpc>
              <a:spcBef>
                <a:spcPts val="1000"/>
              </a:spcBef>
              <a:spcAft>
                <a:spcPts val="0"/>
              </a:spcAft>
              <a:buClr>
                <a:schemeClr val="dk1"/>
              </a:buClr>
              <a:buSzPts val="1100"/>
              <a:buFont typeface="Arial" panose="020B0604020202020204"/>
              <a:buNone/>
            </a:pPr>
            <a:endParaRPr sz="2200" b="0">
              <a:latin typeface="Rubik"/>
              <a:ea typeface="Rubik"/>
              <a:cs typeface="Rubik"/>
              <a:sym typeface="Rubik"/>
            </a:endParaRPr>
          </a:p>
          <a:p>
            <a:pPr marL="0" lvl="0" indent="0" algn="ctr" rtl="0">
              <a:lnSpc>
                <a:spcPct val="115000"/>
              </a:lnSpc>
              <a:spcBef>
                <a:spcPts val="1000"/>
              </a:spcBef>
              <a:spcAft>
                <a:spcPts val="0"/>
              </a:spcAft>
              <a:buClr>
                <a:schemeClr val="dk1"/>
              </a:buClr>
              <a:buSzPts val="1100"/>
              <a:buFont typeface="Arial" panose="020B0604020202020204"/>
              <a:buNone/>
            </a:pPr>
            <a:endParaRPr sz="2200" b="0">
              <a:latin typeface="Rubik"/>
              <a:ea typeface="Rubik"/>
              <a:cs typeface="Rubik"/>
              <a:sym typeface="Rubik"/>
            </a:endParaRPr>
          </a:p>
          <a:p>
            <a:pPr marL="0" lvl="0" indent="0" algn="ctr" rtl="0">
              <a:lnSpc>
                <a:spcPct val="115000"/>
              </a:lnSpc>
              <a:spcBef>
                <a:spcPts val="1000"/>
              </a:spcBef>
              <a:spcAft>
                <a:spcPts val="1000"/>
              </a:spcAft>
              <a:buClr>
                <a:schemeClr val="dk1"/>
              </a:buClr>
              <a:buSzPts val="1100"/>
              <a:buFont typeface="Arial" panose="020B0604020202020204"/>
              <a:buNone/>
            </a:pPr>
            <a:r>
              <a:rPr lang="en-GB" sz="2200" b="0">
                <a:solidFill>
                  <a:schemeClr val="dk1"/>
                </a:solidFill>
                <a:latin typeface="Rubik"/>
                <a:ea typeface="Rubik"/>
                <a:cs typeface="Rubik"/>
                <a:sym typeface="Rubik"/>
              </a:rPr>
              <a:t>通常由偏斜的</a:t>
            </a:r>
            <a:r>
              <a:rPr lang="en-GB" sz="2200" b="0">
                <a:solidFill>
                  <a:srgbClr val="EF4523"/>
                </a:solidFill>
                <a:latin typeface="Rubik"/>
                <a:ea typeface="Rubik"/>
                <a:cs typeface="Rubik"/>
                <a:sym typeface="Rubik"/>
              </a:rPr>
              <a:t>数据集引起</a:t>
            </a:r>
            <a:endParaRPr sz="2200" b="0">
              <a:solidFill>
                <a:srgbClr val="EF4523"/>
              </a:solidFill>
              <a:latin typeface="Rubik"/>
              <a:ea typeface="Rubik"/>
              <a:cs typeface="Rubik"/>
              <a:sym typeface="Rubik"/>
            </a:endParaRPr>
          </a:p>
        </p:txBody>
      </p:sp>
      <p:sp>
        <p:nvSpPr>
          <p:cNvPr id="388" name="Google Shape;388;p52"/>
          <p:cNvSpPr txBox="1"/>
          <p:nvPr/>
        </p:nvSpPr>
        <p:spPr>
          <a:xfrm>
            <a:off x="974575" y="193075"/>
            <a:ext cx="7659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37B558"/>
                </a:solidFill>
                <a:latin typeface="Lexend"/>
                <a:ea typeface="Lexend"/>
                <a:cs typeface="Lexend"/>
                <a:sym typeface="Lexend"/>
              </a:rPr>
              <a:t>算法偏见</a:t>
            </a:r>
            <a:endParaRPr sz="3600" b="1">
              <a:solidFill>
                <a:srgbClr val="37B558"/>
              </a:solidFill>
              <a:latin typeface="Lexend"/>
              <a:ea typeface="Lexend"/>
              <a:cs typeface="Lexend"/>
              <a:sym typeface="Lexend"/>
            </a:endParaRPr>
          </a:p>
        </p:txBody>
      </p:sp>
      <p:pic>
        <p:nvPicPr>
          <p:cNvPr id="389" name="Google Shape;389;p52"/>
          <p:cNvPicPr preferRelativeResize="0"/>
          <p:nvPr/>
        </p:nvPicPr>
        <p:blipFill>
          <a:blip r:embed="rId1"/>
          <a:stretch>
            <a:fillRect/>
          </a:stretch>
        </p:blipFill>
        <p:spPr>
          <a:xfrm>
            <a:off x="3630074" y="2215874"/>
            <a:ext cx="1944399" cy="1944399"/>
          </a:xfrm>
          <a:prstGeom prst="rect">
            <a:avLst/>
          </a:prstGeom>
          <a:noFill/>
          <a:ln>
            <a:noFill/>
          </a:ln>
        </p:spPr>
      </p:pic>
      <p:sp>
        <p:nvSpPr>
          <p:cNvPr id="390" name="Google Shape;390;p5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26" name="Shape 126"/>
        <p:cNvGrpSpPr/>
        <p:nvPr/>
      </p:nvGrpSpPr>
      <p:grpSpPr>
        <a:xfrm>
          <a:off x="0" y="0"/>
          <a:ext cx="0" cy="0"/>
          <a:chOff x="0" y="0"/>
          <a:chExt cx="0" cy="0"/>
        </a:xfrm>
      </p:grpSpPr>
      <p:sp>
        <p:nvSpPr>
          <p:cNvPr id="127" name="Google Shape;127;p26"/>
          <p:cNvSpPr/>
          <p:nvPr/>
        </p:nvSpPr>
        <p:spPr>
          <a:xfrm>
            <a:off x="169150" y="4556250"/>
            <a:ext cx="404100" cy="4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endParaRPr>
          </a:p>
        </p:txBody>
      </p:sp>
      <p:sp>
        <p:nvSpPr>
          <p:cNvPr id="128" name="Google Shape;128;p26"/>
          <p:cNvSpPr txBox="1"/>
          <p:nvPr>
            <p:ph type="ctrTitle"/>
          </p:nvPr>
        </p:nvSpPr>
        <p:spPr>
          <a:xfrm>
            <a:off x="904950" y="2196750"/>
            <a:ext cx="7334100" cy="750000"/>
          </a:xfrm>
          <a:prstGeom prst="rect">
            <a:avLst/>
          </a:prstGeom>
          <a:solidFill>
            <a:srgbClr val="4873B9"/>
          </a:solidFill>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GB" sz="3700" b="1">
                <a:solidFill>
                  <a:schemeClr val="lt1"/>
                </a:solidFill>
                <a:latin typeface="Bitter"/>
                <a:ea typeface="Bitter"/>
                <a:cs typeface="Bitter"/>
                <a:sym typeface="Bitter"/>
              </a:rPr>
              <a:t>第一课：可教机器</a:t>
            </a:r>
            <a:endParaRPr sz="3700" b="1">
              <a:solidFill>
                <a:schemeClr val="lt1"/>
              </a:solidFill>
              <a:latin typeface="Bitter"/>
              <a:ea typeface="Bitter"/>
              <a:cs typeface="Bitter"/>
              <a:sym typeface="Bitter"/>
            </a:endParaRPr>
          </a:p>
        </p:txBody>
      </p:sp>
      <p:sp>
        <p:nvSpPr>
          <p:cNvPr id="129" name="Google Shape;129;p26"/>
          <p:cNvSpPr txBox="1"/>
          <p:nvPr>
            <p:ph type="sldNum" idx="12"/>
          </p:nvPr>
        </p:nvSpPr>
        <p:spPr>
          <a:xfrm>
            <a:off x="7655675" y="4578650"/>
            <a:ext cx="1374900" cy="393600"/>
          </a:xfrm>
          <a:prstGeom prst="rect">
            <a:avLst/>
          </a:prstGeom>
          <a:solidFill>
            <a:srgbClr val="4873B9"/>
          </a:solidFill>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chemeClr val="lt1"/>
                </a:solidFill>
                <a:latin typeface="Bitter"/>
                <a:ea typeface="Bitter"/>
                <a:cs typeface="Bitter"/>
                <a:sym typeface="Bitter"/>
              </a:rPr>
              <a:t>dayofai.org | </a:t>
            </a:r>
            <a:fld id="{00000000-1234-1234-1234-123412341234}" type="slidenum">
              <a:rPr lang="en-GB" sz="1200" b="1">
                <a:solidFill>
                  <a:schemeClr val="lt1"/>
                </a:solidFill>
                <a:latin typeface="Bitter"/>
                <a:ea typeface="Bitter"/>
                <a:cs typeface="Bitter"/>
                <a:sym typeface="Bitter"/>
              </a:rPr>
            </a:fld>
            <a:endParaRPr sz="1200" b="1">
              <a:solidFill>
                <a:schemeClr val="lt1"/>
              </a:solidFill>
              <a:latin typeface="Bitter"/>
              <a:ea typeface="Bitter"/>
              <a:cs typeface="Bitter"/>
              <a:sym typeface="Bitter"/>
            </a:endParaRPr>
          </a:p>
        </p:txBody>
      </p:sp>
      <p:pic>
        <p:nvPicPr>
          <p:cNvPr id="130" name="Google Shape;130;p26"/>
          <p:cNvPicPr preferRelativeResize="0"/>
          <p:nvPr/>
        </p:nvPicPr>
        <p:blipFill rotWithShape="1">
          <a:blip r:embed="rId2"/>
          <a:srcRect/>
          <a:stretch>
            <a:fillRect/>
          </a:stretch>
        </p:blipFill>
        <p:spPr>
          <a:xfrm>
            <a:off x="147614" y="4549073"/>
            <a:ext cx="440875" cy="452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sp>
        <p:nvSpPr>
          <p:cNvPr id="395" name="Google Shape;395;p53"/>
          <p:cNvSpPr txBox="1"/>
          <p:nvPr>
            <p:ph type="sldNum" idx="12"/>
          </p:nvPr>
        </p:nvSpPr>
        <p:spPr>
          <a:xfrm>
            <a:off x="1010227" y="-732326"/>
            <a:ext cx="56700" cy="405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fld>
            <a:endParaRPr lang="en-GB"/>
          </a:p>
        </p:txBody>
      </p:sp>
      <p:sp>
        <p:nvSpPr>
          <p:cNvPr id="396" name="Google Shape;396;p53"/>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397" name="Google Shape;397;p53"/>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398" name="Google Shape;398;p53">
            <a:hlinkClick r:id="rId2"/>
          </p:cNvPr>
          <p:cNvPicPr preferRelativeResize="0"/>
          <p:nvPr/>
        </p:nvPicPr>
        <p:blipFill>
          <a:blip r:embed="rId3"/>
          <a:stretch>
            <a:fillRect/>
          </a:stretch>
        </p:blipFill>
        <p:spPr>
          <a:xfrm>
            <a:off x="2858475" y="947523"/>
            <a:ext cx="5778376" cy="3248449"/>
          </a:xfrm>
          <a:prstGeom prst="rect">
            <a:avLst/>
          </a:prstGeom>
          <a:noFill/>
          <a:ln>
            <a:noFill/>
          </a:ln>
        </p:spPr>
      </p:pic>
      <p:sp>
        <p:nvSpPr>
          <p:cNvPr id="399" name="Google Shape;399;p53"/>
          <p:cNvSpPr/>
          <p:nvPr/>
        </p:nvSpPr>
        <p:spPr>
          <a:xfrm rot="5400000">
            <a:off x="6010175" y="2163300"/>
            <a:ext cx="944700" cy="8169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endParaRPr>
          </a:p>
        </p:txBody>
      </p:sp>
      <p:sp>
        <p:nvSpPr>
          <p:cNvPr id="400" name="Google Shape;400;p53"/>
          <p:cNvSpPr txBox="1"/>
          <p:nvPr/>
        </p:nvSpPr>
        <p:spPr>
          <a:xfrm>
            <a:off x="519075" y="547200"/>
            <a:ext cx="2305800" cy="24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900">
                <a:solidFill>
                  <a:schemeClr val="dk2"/>
                </a:solidFill>
                <a:latin typeface="Rubik"/>
                <a:ea typeface="Rubik"/>
                <a:cs typeface="Rubik"/>
                <a:sym typeface="Rubik"/>
              </a:rPr>
              <a:t>让我们聚焦于面部识别和算法偏见。</a:t>
            </a:r>
            <a:endParaRPr sz="2900">
              <a:solidFill>
                <a:schemeClr val="dk2"/>
              </a:solidFill>
              <a:latin typeface="Rubik"/>
              <a:ea typeface="Rubik"/>
              <a:cs typeface="Rubik"/>
              <a:sym typeface="Rubi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04" name="Shape 404"/>
        <p:cNvGrpSpPr/>
        <p:nvPr/>
      </p:nvGrpSpPr>
      <p:grpSpPr>
        <a:xfrm>
          <a:off x="0" y="0"/>
          <a:ext cx="0" cy="0"/>
          <a:chOff x="0" y="0"/>
          <a:chExt cx="0" cy="0"/>
        </a:xfrm>
      </p:grpSpPr>
      <p:sp>
        <p:nvSpPr>
          <p:cNvPr id="405" name="Google Shape;405;p54"/>
          <p:cNvSpPr txBox="1"/>
          <p:nvPr>
            <p:ph type="title" idx="4294967295"/>
          </p:nvPr>
        </p:nvSpPr>
        <p:spPr>
          <a:xfrm>
            <a:off x="286150" y="144700"/>
            <a:ext cx="7858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37B558"/>
                </a:solidFill>
                <a:latin typeface="Rubik"/>
                <a:ea typeface="Rubik"/>
                <a:cs typeface="Rubik"/>
                <a:sym typeface="Rubik"/>
              </a:rPr>
              <a:t>探索算法偏见</a:t>
            </a:r>
            <a:endParaRPr b="1">
              <a:solidFill>
                <a:srgbClr val="37B558"/>
              </a:solidFill>
              <a:latin typeface="Rubik"/>
              <a:ea typeface="Rubik"/>
              <a:cs typeface="Rubik"/>
              <a:sym typeface="Rubik"/>
            </a:endParaRPr>
          </a:p>
        </p:txBody>
      </p:sp>
      <p:sp>
        <p:nvSpPr>
          <p:cNvPr id="406" name="Google Shape;406;p54"/>
          <p:cNvSpPr txBox="1"/>
          <p:nvPr/>
        </p:nvSpPr>
        <p:spPr>
          <a:xfrm>
            <a:off x="286150" y="1041900"/>
            <a:ext cx="2604900" cy="32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ubik"/>
              <a:ea typeface="Rubik"/>
              <a:cs typeface="Rubik"/>
              <a:sym typeface="Rubik"/>
            </a:endParaRPr>
          </a:p>
        </p:txBody>
      </p:sp>
      <p:sp>
        <p:nvSpPr>
          <p:cNvPr id="407" name="Google Shape;407;p5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pic>
        <p:nvPicPr>
          <p:cNvPr id="408" name="Google Shape;408;p54"/>
          <p:cNvPicPr preferRelativeResize="0"/>
          <p:nvPr/>
        </p:nvPicPr>
        <p:blipFill>
          <a:blip r:embed="rId1"/>
          <a:stretch>
            <a:fillRect/>
          </a:stretch>
        </p:blipFill>
        <p:spPr>
          <a:xfrm>
            <a:off x="578125" y="1560150"/>
            <a:ext cx="3048000" cy="1876425"/>
          </a:xfrm>
          <a:prstGeom prst="rect">
            <a:avLst/>
          </a:prstGeom>
          <a:noFill/>
          <a:ln>
            <a:noFill/>
          </a:ln>
        </p:spPr>
      </p:pic>
      <p:sp>
        <p:nvSpPr>
          <p:cNvPr id="409" name="Google Shape;409;p54"/>
          <p:cNvSpPr txBox="1"/>
          <p:nvPr/>
        </p:nvSpPr>
        <p:spPr>
          <a:xfrm>
            <a:off x="3969525" y="1034575"/>
            <a:ext cx="4138200" cy="3279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ubik"/>
              <a:buAutoNum type="arabicPeriod"/>
            </a:pPr>
            <a:r>
              <a:rPr lang="en-GB" sz="1800">
                <a:solidFill>
                  <a:schemeClr val="dk1"/>
                </a:solidFill>
                <a:latin typeface="Rubik"/>
                <a:ea typeface="Rubik"/>
                <a:cs typeface="Rubik"/>
                <a:sym typeface="Rubik"/>
              </a:rPr>
              <a:t>这段视频让你感觉如何？</a:t>
            </a:r>
            <a:endParaRPr sz="1800">
              <a:solidFill>
                <a:schemeClr val="dk1"/>
              </a:solidFill>
              <a:latin typeface="Rubik"/>
              <a:ea typeface="Rubik"/>
              <a:cs typeface="Rubik"/>
              <a:sym typeface="Rubik"/>
            </a:endParaRPr>
          </a:p>
          <a:p>
            <a:pPr marL="457200" lvl="0" indent="-342900" algn="l" rtl="0">
              <a:spcBef>
                <a:spcPts val="0"/>
              </a:spcBef>
              <a:spcAft>
                <a:spcPts val="0"/>
              </a:spcAft>
              <a:buClr>
                <a:schemeClr val="dk1"/>
              </a:buClr>
              <a:buSzPts val="1800"/>
              <a:buFont typeface="Rubik"/>
              <a:buAutoNum type="arabicPeriod"/>
            </a:pPr>
            <a:r>
              <a:rPr lang="en-GB" sz="1800">
                <a:solidFill>
                  <a:schemeClr val="dk1"/>
                </a:solidFill>
                <a:latin typeface="Rubik"/>
                <a:ea typeface="Rubik"/>
                <a:cs typeface="Rubik"/>
                <a:sym typeface="Rubik"/>
              </a:rPr>
              <a:t>视频中的机器有偏见吗？是怎样的？</a:t>
            </a:r>
            <a:endParaRPr sz="18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1"/>
              </a:solidFill>
              <a:latin typeface="Rubik"/>
              <a:ea typeface="Rubik"/>
              <a:cs typeface="Rubik"/>
              <a:sym typeface="Rubik"/>
            </a:endParaRPr>
          </a:p>
          <a:p>
            <a:pPr marL="457200" lvl="0" indent="-342900" algn="l" rtl="0">
              <a:spcBef>
                <a:spcPts val="0"/>
              </a:spcBef>
              <a:spcAft>
                <a:spcPts val="0"/>
              </a:spcAft>
              <a:buClr>
                <a:schemeClr val="dk1"/>
              </a:buClr>
              <a:buSzPts val="1800"/>
              <a:buFont typeface="Rubik"/>
              <a:buAutoNum type="arabicPeriod"/>
            </a:pPr>
            <a:r>
              <a:rPr lang="en-GB" sz="1800">
                <a:solidFill>
                  <a:schemeClr val="dk1"/>
                </a:solidFill>
                <a:latin typeface="Rubik"/>
                <a:ea typeface="Rubik"/>
                <a:cs typeface="Rubik"/>
                <a:sym typeface="Rubik"/>
              </a:rPr>
              <a:t>考虑到我们对AI的了解，面部识别中可能如何产生了偏见？</a:t>
            </a:r>
            <a:endParaRPr sz="1800">
              <a:solidFill>
                <a:schemeClr val="dk1"/>
              </a:solidFill>
              <a:latin typeface="Rubik"/>
              <a:ea typeface="Rubik"/>
              <a:cs typeface="Rubik"/>
              <a:sym typeface="Rubik"/>
            </a:endParaRPr>
          </a:p>
          <a:p>
            <a:pPr marL="457200" lvl="0" indent="0" algn="l" rtl="0">
              <a:spcBef>
                <a:spcPts val="0"/>
              </a:spcBef>
              <a:spcAft>
                <a:spcPts val="0"/>
              </a:spcAft>
              <a:buNone/>
            </a:pPr>
            <a:endParaRPr sz="1800">
              <a:solidFill>
                <a:schemeClr val="dk1"/>
              </a:solidFill>
              <a:latin typeface="Rubik"/>
              <a:ea typeface="Rubik"/>
              <a:cs typeface="Rubik"/>
              <a:sym typeface="Rubik"/>
            </a:endParaRPr>
          </a:p>
          <a:p>
            <a:pPr marL="457200" lvl="0" indent="-342900" algn="l" rtl="0">
              <a:spcBef>
                <a:spcPts val="0"/>
              </a:spcBef>
              <a:spcAft>
                <a:spcPts val="0"/>
              </a:spcAft>
              <a:buClr>
                <a:schemeClr val="dk1"/>
              </a:buClr>
              <a:buSzPts val="1800"/>
              <a:buFont typeface="Rubik"/>
              <a:buAutoNum type="arabicPeriod"/>
            </a:pPr>
            <a:r>
              <a:rPr lang="en-GB" sz="1800">
                <a:solidFill>
                  <a:schemeClr val="dk1"/>
                </a:solidFill>
                <a:latin typeface="Rubik"/>
                <a:ea typeface="Rubik"/>
                <a:cs typeface="Rubik"/>
                <a:sym typeface="Rubik"/>
              </a:rPr>
              <a:t>你认为算法偏见会如何影响一个人的日常生活？</a:t>
            </a:r>
            <a:endParaRPr sz="1800">
              <a:solidFill>
                <a:schemeClr val="dk1"/>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p55"/>
          <p:cNvSpPr txBox="1"/>
          <p:nvPr>
            <p:ph type="title" idx="4294967295"/>
          </p:nvPr>
        </p:nvSpPr>
        <p:spPr>
          <a:xfrm>
            <a:off x="286150" y="144700"/>
            <a:ext cx="7858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37B558"/>
                </a:solidFill>
                <a:latin typeface="Rubik"/>
                <a:ea typeface="Rubik"/>
                <a:cs typeface="Rubik"/>
                <a:sym typeface="Rubik"/>
              </a:rPr>
              <a:t> 发现算法偏见 </a:t>
            </a:r>
            <a:endParaRPr b="1">
              <a:solidFill>
                <a:srgbClr val="37B558"/>
              </a:solidFill>
              <a:latin typeface="Rubik"/>
              <a:ea typeface="Rubik"/>
              <a:cs typeface="Rubik"/>
              <a:sym typeface="Rubik"/>
            </a:endParaRPr>
          </a:p>
        </p:txBody>
      </p:sp>
      <p:sp>
        <p:nvSpPr>
          <p:cNvPr id="415" name="Google Shape;415;p5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
        <p:nvSpPr>
          <p:cNvPr id="416" name="Google Shape;416;p55"/>
          <p:cNvSpPr txBox="1"/>
          <p:nvPr/>
        </p:nvSpPr>
        <p:spPr>
          <a:xfrm>
            <a:off x="286150" y="799775"/>
            <a:ext cx="8702100" cy="3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Rubik"/>
                <a:ea typeface="Rubik"/>
                <a:cs typeface="Rubik"/>
                <a:sym typeface="Rubik"/>
              </a:rPr>
              <a:t>“最有可能”机器是一个数字“原型”。这个工具帮助你理解算法如何预测结果，以及这些预测可能包含的偏见。</a:t>
            </a:r>
            <a:r>
              <a:rPr lang="en-GB" sz="2400" u="sng">
                <a:solidFill>
                  <a:schemeClr val="hlink"/>
                </a:solidFill>
                <a:latin typeface="Rubik"/>
                <a:ea typeface="Rubik"/>
                <a:cs typeface="Rubik"/>
                <a:sym typeface="Rubik"/>
                <a:hlinkClick r:id="rId1"/>
              </a:rPr>
              <a:t>Most Likely</a:t>
            </a:r>
            <a:r>
              <a:rPr lang="en-GB" sz="2400">
                <a:solidFill>
                  <a:schemeClr val="dk1"/>
                </a:solidFill>
                <a:latin typeface="Rubik"/>
                <a:ea typeface="Rubik"/>
                <a:cs typeface="Rubik"/>
                <a:sym typeface="Rubik"/>
              </a:rPr>
              <a:t>” </a:t>
            </a: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r>
              <a:rPr lang="en-GB" sz="1700">
                <a:solidFill>
                  <a:schemeClr val="dk1"/>
                </a:solidFill>
                <a:latin typeface="Rubik"/>
                <a:ea typeface="Rubik"/>
                <a:cs typeface="Rubik"/>
                <a:sym typeface="Rubik"/>
              </a:rPr>
              <a:t>“是时候颁发班级奖项了！每个学年，千禧中学的学生都会投票选出班级奖项——比如‘最有可能成功’或‘最具艺术天赋’。</a:t>
            </a:r>
            <a:endParaRPr sz="1700">
              <a:solidFill>
                <a:schemeClr val="dk1"/>
              </a:solidFill>
              <a:latin typeface="Rubik"/>
              <a:ea typeface="Rubik"/>
              <a:cs typeface="Rubik"/>
              <a:sym typeface="Rubik"/>
            </a:endParaRPr>
          </a:p>
          <a:p>
            <a:pPr marL="0" lvl="0" indent="0" algn="l" rtl="0">
              <a:spcBef>
                <a:spcPts val="0"/>
              </a:spcBef>
              <a:spcAft>
                <a:spcPts val="0"/>
              </a:spcAft>
              <a:buNone/>
            </a:pPr>
            <a:r>
              <a:rPr lang="en-GB" sz="1700">
                <a:solidFill>
                  <a:schemeClr val="dk1"/>
                </a:solidFill>
                <a:latin typeface="Rubik"/>
                <a:ea typeface="Rubik"/>
                <a:cs typeface="Rubik"/>
                <a:sym typeface="Rubik"/>
              </a:rPr>
              <a:t>今年，年鉴委员会想要创建一个名为‘最有可能机器’的算法来帮助挑选获奖者。但并非所有人都认为这是个好主意。”</a:t>
            </a:r>
            <a:endParaRPr sz="1700">
              <a:solidFill>
                <a:schemeClr val="dk1"/>
              </a:solidFill>
              <a:latin typeface="Rubik"/>
              <a:ea typeface="Rubik"/>
              <a:cs typeface="Rubik"/>
              <a:sym typeface="Rubik"/>
            </a:endParaRPr>
          </a:p>
          <a:p>
            <a:pPr marL="0" lvl="0" indent="0" algn="l" rtl="0">
              <a:spcBef>
                <a:spcPts val="0"/>
              </a:spcBef>
              <a:spcAft>
                <a:spcPts val="0"/>
              </a:spcAft>
              <a:buNone/>
            </a:pPr>
            <a:endParaRPr sz="1700">
              <a:solidFill>
                <a:schemeClr val="dk2"/>
              </a:solidFill>
              <a:latin typeface="Rubik"/>
              <a:ea typeface="Rubik"/>
              <a:cs typeface="Rubik"/>
              <a:sym typeface="Rubik"/>
            </a:endParaRPr>
          </a:p>
          <a:p>
            <a:pPr marL="0" lvl="0" indent="0" algn="l" rtl="0">
              <a:spcBef>
                <a:spcPts val="0"/>
              </a:spcBef>
              <a:spcAft>
                <a:spcPts val="0"/>
              </a:spcAft>
              <a:buNone/>
            </a:pPr>
            <a:endParaRPr sz="1700">
              <a:solidFill>
                <a:schemeClr val="dk2"/>
              </a:solidFill>
              <a:latin typeface="Rubik"/>
              <a:ea typeface="Rubik"/>
              <a:cs typeface="Rubik"/>
              <a:sym typeface="Rubik"/>
            </a:endParaRPr>
          </a:p>
        </p:txBody>
      </p:sp>
      <p:pic>
        <p:nvPicPr>
          <p:cNvPr id="417" name="Google Shape;417;p55"/>
          <p:cNvPicPr preferRelativeResize="0"/>
          <p:nvPr/>
        </p:nvPicPr>
        <p:blipFill rotWithShape="1">
          <a:blip r:embed="rId2"/>
          <a:srcRect b="43661"/>
          <a:stretch>
            <a:fillRect/>
          </a:stretch>
        </p:blipFill>
        <p:spPr>
          <a:xfrm>
            <a:off x="2119321" y="3555648"/>
            <a:ext cx="4763001" cy="1403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21" name="Shape 421"/>
        <p:cNvGrpSpPr/>
        <p:nvPr/>
      </p:nvGrpSpPr>
      <p:grpSpPr>
        <a:xfrm>
          <a:off x="0" y="0"/>
          <a:ext cx="0" cy="0"/>
          <a:chOff x="0" y="0"/>
          <a:chExt cx="0" cy="0"/>
        </a:xfrm>
      </p:grpSpPr>
      <p:sp>
        <p:nvSpPr>
          <p:cNvPr id="422" name="Google Shape;422;p56"/>
          <p:cNvSpPr txBox="1"/>
          <p:nvPr>
            <p:ph type="title" idx="4294967295"/>
          </p:nvPr>
        </p:nvSpPr>
        <p:spPr>
          <a:xfrm>
            <a:off x="286150" y="144700"/>
            <a:ext cx="7858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37B558"/>
                </a:solidFill>
                <a:latin typeface="Rubik"/>
                <a:ea typeface="Rubik"/>
                <a:cs typeface="Rubik"/>
                <a:sym typeface="Rubik"/>
              </a:rPr>
              <a:t> 识别算法偏见 </a:t>
            </a:r>
            <a:endParaRPr b="1">
              <a:solidFill>
                <a:srgbClr val="37B558"/>
              </a:solidFill>
              <a:latin typeface="Rubik"/>
              <a:ea typeface="Rubik"/>
              <a:cs typeface="Rubik"/>
              <a:sym typeface="Rubik"/>
            </a:endParaRPr>
          </a:p>
        </p:txBody>
      </p:sp>
      <p:sp>
        <p:nvSpPr>
          <p:cNvPr id="423" name="Google Shape;423;p5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
        <p:nvSpPr>
          <p:cNvPr id="424" name="Google Shape;424;p56"/>
          <p:cNvSpPr txBox="1"/>
          <p:nvPr/>
        </p:nvSpPr>
        <p:spPr>
          <a:xfrm>
            <a:off x="286150" y="799775"/>
            <a:ext cx="4492500" cy="37422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Rubik"/>
              <a:buAutoNum type="arabicPeriod"/>
            </a:pPr>
            <a:r>
              <a:rPr lang="en-GB" sz="2300">
                <a:solidFill>
                  <a:schemeClr val="dk1"/>
                </a:solidFill>
                <a:latin typeface="Rubik"/>
                <a:ea typeface="Rubik"/>
                <a:cs typeface="Rubik"/>
                <a:sym typeface="Rubik"/>
              </a:rPr>
              <a:t>AI中的算法偏见有哪些潜在影响？</a:t>
            </a:r>
            <a:endParaRPr sz="2300">
              <a:solidFill>
                <a:schemeClr val="dk1"/>
              </a:solidFill>
              <a:latin typeface="Rubik"/>
              <a:ea typeface="Rubik"/>
              <a:cs typeface="Rubik"/>
              <a:sym typeface="Rubik"/>
            </a:endParaRPr>
          </a:p>
          <a:p>
            <a:pPr marL="457200" lvl="0" indent="-374650" algn="l" rtl="0">
              <a:spcBef>
                <a:spcPts val="0"/>
              </a:spcBef>
              <a:spcAft>
                <a:spcPts val="0"/>
              </a:spcAft>
              <a:buClr>
                <a:schemeClr val="dk1"/>
              </a:buClr>
              <a:buSzPts val="2300"/>
              <a:buFont typeface="Rubik"/>
              <a:buAutoNum type="arabicPeriod"/>
            </a:pPr>
            <a:r>
              <a:rPr lang="en-GB" sz="2300">
                <a:solidFill>
                  <a:schemeClr val="dk1"/>
                </a:solidFill>
                <a:latin typeface="Rubik"/>
                <a:ea typeface="Rubik"/>
                <a:cs typeface="Rubik"/>
                <a:sym typeface="Rubik"/>
              </a:rPr>
              <a:t>有哪些方法可以帮助避免算法偏见？</a:t>
            </a:r>
            <a:endParaRPr sz="2300">
              <a:solidFill>
                <a:schemeClr val="dk1"/>
              </a:solidFill>
              <a:latin typeface="Rubik"/>
              <a:ea typeface="Rubik"/>
              <a:cs typeface="Rubik"/>
              <a:sym typeface="Rubik"/>
            </a:endParaRPr>
          </a:p>
          <a:p>
            <a:pPr marL="457200" lvl="0" indent="-374650" algn="l" rtl="0">
              <a:spcBef>
                <a:spcPts val="0"/>
              </a:spcBef>
              <a:spcAft>
                <a:spcPts val="0"/>
              </a:spcAft>
              <a:buClr>
                <a:schemeClr val="dk1"/>
              </a:buClr>
              <a:buSzPts val="2300"/>
              <a:buFont typeface="Rubik"/>
              <a:buAutoNum type="arabicPeriod"/>
            </a:pPr>
            <a:r>
              <a:rPr lang="en-GB" sz="2300">
                <a:solidFill>
                  <a:schemeClr val="dk1"/>
                </a:solidFill>
                <a:latin typeface="Rubik"/>
                <a:ea typeface="Rubik"/>
                <a:cs typeface="Rubik"/>
                <a:sym typeface="Rubik"/>
              </a:rPr>
              <a:t>我们可能希望实施哪些规则，以确保公平且安全地使用此类技术？</a:t>
            </a:r>
            <a:endParaRPr sz="2300">
              <a:solidFill>
                <a:schemeClr val="dk1"/>
              </a:solidFill>
              <a:latin typeface="Rubik"/>
              <a:ea typeface="Rubik"/>
              <a:cs typeface="Rubik"/>
              <a:sym typeface="Rubik"/>
            </a:endParaRPr>
          </a:p>
        </p:txBody>
      </p:sp>
      <p:pic>
        <p:nvPicPr>
          <p:cNvPr id="425" name="Google Shape;425;p56"/>
          <p:cNvPicPr preferRelativeResize="0"/>
          <p:nvPr/>
        </p:nvPicPr>
        <p:blipFill rotWithShape="1">
          <a:blip r:embed="rId1"/>
          <a:srcRect b="43661"/>
          <a:stretch>
            <a:fillRect/>
          </a:stretch>
        </p:blipFill>
        <p:spPr>
          <a:xfrm>
            <a:off x="5398849" y="1597950"/>
            <a:ext cx="3622299" cy="1067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29" name="Shape 429"/>
        <p:cNvGrpSpPr/>
        <p:nvPr/>
      </p:nvGrpSpPr>
      <p:grpSpPr>
        <a:xfrm>
          <a:off x="0" y="0"/>
          <a:ext cx="0" cy="0"/>
          <a:chOff x="0" y="0"/>
          <a:chExt cx="0" cy="0"/>
        </a:xfrm>
      </p:grpSpPr>
      <p:sp>
        <p:nvSpPr>
          <p:cNvPr id="430" name="Google Shape;430;p57"/>
          <p:cNvSpPr txBox="1"/>
          <p:nvPr>
            <p:ph type="title" idx="4294967295"/>
          </p:nvPr>
        </p:nvSpPr>
        <p:spPr>
          <a:xfrm>
            <a:off x="286150" y="144700"/>
            <a:ext cx="7858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rgbClr val="37B558"/>
                </a:solidFill>
                <a:latin typeface="Rubik"/>
                <a:ea typeface="Rubik"/>
                <a:cs typeface="Rubik"/>
                <a:sym typeface="Rubik"/>
              </a:rPr>
              <a:t>新词汇</a:t>
            </a:r>
            <a:endParaRPr b="1">
              <a:solidFill>
                <a:srgbClr val="37B558"/>
              </a:solidFill>
              <a:latin typeface="Rubik"/>
              <a:ea typeface="Rubik"/>
              <a:cs typeface="Rubik"/>
              <a:sym typeface="Rubik"/>
            </a:endParaRPr>
          </a:p>
        </p:txBody>
      </p:sp>
      <p:sp>
        <p:nvSpPr>
          <p:cNvPr id="431" name="Google Shape;431;p57"/>
          <p:cNvSpPr txBox="1"/>
          <p:nvPr/>
        </p:nvSpPr>
        <p:spPr>
          <a:xfrm>
            <a:off x="286150" y="1041900"/>
            <a:ext cx="2604900" cy="32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ubik"/>
              <a:ea typeface="Rubik"/>
              <a:cs typeface="Rubik"/>
              <a:sym typeface="Rubik"/>
            </a:endParaRPr>
          </a:p>
        </p:txBody>
      </p:sp>
      <p:sp>
        <p:nvSpPr>
          <p:cNvPr id="432" name="Google Shape;432;p5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
        <p:nvSpPr>
          <p:cNvPr id="433" name="Google Shape;433;p57"/>
          <p:cNvSpPr txBox="1"/>
          <p:nvPr/>
        </p:nvSpPr>
        <p:spPr>
          <a:xfrm>
            <a:off x="3969525" y="1034575"/>
            <a:ext cx="4138200" cy="3279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34" name="Google Shape;434;p57"/>
          <p:cNvSpPr txBox="1"/>
          <p:nvPr/>
        </p:nvSpPr>
        <p:spPr>
          <a:xfrm>
            <a:off x="374200" y="895150"/>
            <a:ext cx="4710600" cy="36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latin typeface="Rubik"/>
                <a:ea typeface="Rubik"/>
                <a:cs typeface="Rubik"/>
                <a:sym typeface="Rubik"/>
              </a:rPr>
              <a:t>算法偏见</a:t>
            </a:r>
            <a:endParaRPr sz="1800" b="1">
              <a:solidFill>
                <a:schemeClr val="dk2"/>
              </a:solidFill>
              <a:latin typeface="Rubik"/>
              <a:ea typeface="Rubik"/>
              <a:cs typeface="Rubik"/>
              <a:sym typeface="Rubik"/>
            </a:endParaRPr>
          </a:p>
          <a:p>
            <a:pPr marL="0" lvl="0" indent="0" algn="l" rtl="0">
              <a:spcBef>
                <a:spcPts val="0"/>
              </a:spcBef>
              <a:spcAft>
                <a:spcPts val="0"/>
              </a:spcAft>
              <a:buNone/>
            </a:pPr>
            <a:r>
              <a:rPr lang="en-GB" sz="1800">
                <a:solidFill>
                  <a:schemeClr val="dk2"/>
                </a:solidFill>
                <a:latin typeface="Rubik"/>
                <a:ea typeface="Rubik"/>
                <a:cs typeface="Rubik"/>
                <a:sym typeface="Rubik"/>
              </a:rPr>
              <a:t>算法中的错误通常由倾斜的数据集引起，导致不公平的结果，如偏袒某一用户群体或歧视特定群体</a:t>
            </a:r>
            <a:endParaRPr sz="1800">
              <a:solidFill>
                <a:schemeClr val="dk2"/>
              </a:solidFill>
              <a:latin typeface="Rubik"/>
              <a:ea typeface="Rubik"/>
              <a:cs typeface="Rubik"/>
              <a:sym typeface="Rubik"/>
            </a:endParaRPr>
          </a:p>
          <a:p>
            <a:pPr marL="0" lvl="0" indent="0" algn="l" rtl="0">
              <a:spcBef>
                <a:spcPts val="0"/>
              </a:spcBef>
              <a:spcAft>
                <a:spcPts val="0"/>
              </a:spcAft>
              <a:buNone/>
            </a:pPr>
            <a:endParaRPr sz="1800">
              <a:solidFill>
                <a:schemeClr val="dk2"/>
              </a:solidFill>
              <a:latin typeface="Rubik"/>
              <a:ea typeface="Rubik"/>
              <a:cs typeface="Rubik"/>
              <a:sym typeface="Rubik"/>
            </a:endParaRPr>
          </a:p>
          <a:p>
            <a:pPr marL="0" lvl="0" indent="0" algn="l" rtl="0">
              <a:spcBef>
                <a:spcPts val="0"/>
              </a:spcBef>
              <a:spcAft>
                <a:spcPts val="0"/>
              </a:spcAft>
              <a:buNone/>
            </a:pPr>
            <a:r>
              <a:rPr lang="en-GB" sz="1800" b="1">
                <a:solidFill>
                  <a:schemeClr val="dk2"/>
                </a:solidFill>
                <a:latin typeface="Rubik"/>
                <a:ea typeface="Rubik"/>
                <a:cs typeface="Rubik"/>
                <a:sym typeface="Rubik"/>
              </a:rPr>
              <a:t>视角</a:t>
            </a:r>
            <a:endParaRPr sz="1800" b="1">
              <a:solidFill>
                <a:schemeClr val="dk2"/>
              </a:solidFill>
              <a:latin typeface="Rubik"/>
              <a:ea typeface="Rubik"/>
              <a:cs typeface="Rubik"/>
              <a:sym typeface="Rubik"/>
            </a:endParaRPr>
          </a:p>
          <a:p>
            <a:pPr marL="0" lvl="0" indent="0" algn="l" rtl="0">
              <a:spcBef>
                <a:spcPts val="0"/>
              </a:spcBef>
              <a:spcAft>
                <a:spcPts val="0"/>
              </a:spcAft>
              <a:buNone/>
            </a:pPr>
            <a:r>
              <a:rPr lang="en-GB" sz="1800">
                <a:solidFill>
                  <a:schemeClr val="dk2"/>
                </a:solidFill>
                <a:latin typeface="Rubik"/>
                <a:ea typeface="Rubik"/>
                <a:cs typeface="Rubik"/>
                <a:sym typeface="Rubik"/>
              </a:rPr>
              <a:t>看待事物的特定方式；观点</a:t>
            </a:r>
            <a:endParaRPr sz="1800">
              <a:solidFill>
                <a:schemeClr val="dk2"/>
              </a:solidFill>
              <a:latin typeface="Rubik"/>
              <a:ea typeface="Rubik"/>
              <a:cs typeface="Rubik"/>
              <a:sym typeface="Rubik"/>
            </a:endParaRPr>
          </a:p>
          <a:p>
            <a:pPr marL="0" lvl="0" indent="0" algn="l" rtl="0">
              <a:spcBef>
                <a:spcPts val="0"/>
              </a:spcBef>
              <a:spcAft>
                <a:spcPts val="0"/>
              </a:spcAft>
              <a:buNone/>
            </a:pPr>
            <a:endParaRPr sz="1800">
              <a:solidFill>
                <a:schemeClr val="dk2"/>
              </a:solidFill>
              <a:latin typeface="Rubik"/>
              <a:ea typeface="Rubik"/>
              <a:cs typeface="Rubik"/>
              <a:sym typeface="Rubik"/>
            </a:endParaRPr>
          </a:p>
          <a:p>
            <a:pPr marL="0" lvl="0" indent="0" algn="l" rtl="0">
              <a:spcBef>
                <a:spcPts val="0"/>
              </a:spcBef>
              <a:spcAft>
                <a:spcPts val="0"/>
              </a:spcAft>
              <a:buNone/>
            </a:pPr>
            <a:r>
              <a:rPr lang="en-GB" sz="1800" b="1">
                <a:solidFill>
                  <a:schemeClr val="dk2"/>
                </a:solidFill>
                <a:latin typeface="Rubik"/>
                <a:ea typeface="Rubik"/>
                <a:cs typeface="Rubik"/>
                <a:sym typeface="Rubik"/>
              </a:rPr>
              <a:t>偏见</a:t>
            </a:r>
            <a:endParaRPr sz="1800" b="1">
              <a:solidFill>
                <a:schemeClr val="dk2"/>
              </a:solidFill>
              <a:latin typeface="Rubik"/>
              <a:ea typeface="Rubik"/>
              <a:cs typeface="Rubik"/>
              <a:sym typeface="Rubik"/>
            </a:endParaRPr>
          </a:p>
          <a:p>
            <a:pPr marL="0" lvl="0" indent="0" algn="l" rtl="0">
              <a:spcBef>
                <a:spcPts val="0"/>
              </a:spcBef>
              <a:spcAft>
                <a:spcPts val="0"/>
              </a:spcAft>
              <a:buNone/>
            </a:pPr>
            <a:r>
              <a:rPr lang="en-GB" sz="1800">
                <a:solidFill>
                  <a:schemeClr val="dk2"/>
                </a:solidFill>
                <a:latin typeface="Rubik"/>
                <a:ea typeface="Rubik"/>
                <a:cs typeface="Rubik"/>
                <a:sym typeface="Rubik"/>
              </a:rPr>
              <a:t>以不公平的方式支持或反对特定人或事物的行为</a:t>
            </a:r>
            <a:endParaRPr sz="1800">
              <a:solidFill>
                <a:schemeClr val="dk2"/>
              </a:solidFill>
              <a:latin typeface="Rubik"/>
              <a:ea typeface="Rubik"/>
              <a:cs typeface="Rubik"/>
              <a:sym typeface="Rubik"/>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sp>
        <p:nvSpPr>
          <p:cNvPr id="435" name="Google Shape;435;p57"/>
          <p:cNvSpPr txBox="1"/>
          <p:nvPr/>
        </p:nvSpPr>
        <p:spPr>
          <a:xfrm>
            <a:off x="5437000" y="711725"/>
            <a:ext cx="3456000" cy="3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800" b="1">
                <a:solidFill>
                  <a:srgbClr val="37B558"/>
                </a:solidFill>
                <a:latin typeface="Rubik"/>
                <a:ea typeface="Rubik"/>
                <a:cs typeface="Rubik"/>
                <a:sym typeface="Rubik"/>
              </a:rPr>
              <a:t>你能向朋友或家人解释视角、偏见和算法偏见吗？</a:t>
            </a:r>
            <a:endParaRPr sz="2800" b="1">
              <a:solidFill>
                <a:srgbClr val="37B558"/>
              </a:solidFill>
              <a:latin typeface="Rubik"/>
              <a:ea typeface="Rubik"/>
              <a:cs typeface="Rubik"/>
              <a:sym typeface="Rubi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439" name="Shape 439"/>
        <p:cNvGrpSpPr/>
        <p:nvPr/>
      </p:nvGrpSpPr>
      <p:grpSpPr>
        <a:xfrm>
          <a:off x="0" y="0"/>
          <a:ext cx="0" cy="0"/>
          <a:chOff x="0" y="0"/>
          <a:chExt cx="0" cy="0"/>
        </a:xfrm>
      </p:grpSpPr>
      <p:sp>
        <p:nvSpPr>
          <p:cNvPr id="440" name="Google Shape;440;p58"/>
          <p:cNvSpPr txBox="1"/>
          <p:nvPr>
            <p:ph type="title" idx="4294967295"/>
          </p:nvPr>
        </p:nvSpPr>
        <p:spPr>
          <a:xfrm>
            <a:off x="286150" y="144700"/>
            <a:ext cx="785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920" b="1">
                <a:solidFill>
                  <a:srgbClr val="37B558"/>
                </a:solidFill>
                <a:latin typeface="Rubik"/>
                <a:ea typeface="Rubik"/>
                <a:cs typeface="Rubik"/>
                <a:sym typeface="Rubik"/>
              </a:rPr>
              <a:t>可选-</a:t>
            </a:r>
            <a:r>
              <a:rPr lang="en-GB" sz="2920" b="1">
                <a:solidFill>
                  <a:srgbClr val="37B558"/>
                </a:solidFill>
                <a:latin typeface="Rubik"/>
                <a:ea typeface="Rubik"/>
                <a:cs typeface="Rubik"/>
                <a:sym typeface="Rubik"/>
              </a:rPr>
              <a:t>向他人解释</a:t>
            </a:r>
            <a:r>
              <a:rPr lang="en-GB" sz="2920" b="1">
                <a:solidFill>
                  <a:srgbClr val="37B558"/>
                </a:solidFill>
                <a:latin typeface="Rubik"/>
                <a:ea typeface="Rubik"/>
                <a:cs typeface="Rubik"/>
                <a:sym typeface="Rubik"/>
              </a:rPr>
              <a:t> </a:t>
            </a:r>
            <a:r>
              <a:rPr lang="en-GB" sz="2920" b="1">
                <a:solidFill>
                  <a:srgbClr val="37B558"/>
                </a:solidFill>
                <a:latin typeface="Rubik"/>
                <a:ea typeface="Rubik"/>
                <a:cs typeface="Rubik"/>
                <a:sym typeface="Rubik"/>
              </a:rPr>
              <a:t>算法偏见：海报项目</a:t>
            </a:r>
            <a:r>
              <a:rPr lang="en-GB" sz="2920" b="1">
                <a:solidFill>
                  <a:srgbClr val="37B558"/>
                </a:solidFill>
                <a:latin typeface="Rubik"/>
                <a:ea typeface="Rubik"/>
                <a:cs typeface="Rubik"/>
                <a:sym typeface="Rubik"/>
              </a:rPr>
              <a:t> Bias to Others: Poster Project</a:t>
            </a:r>
            <a:endParaRPr sz="2920" b="1">
              <a:solidFill>
                <a:srgbClr val="37B558"/>
              </a:solidFill>
              <a:latin typeface="Rubik"/>
              <a:ea typeface="Rubik"/>
              <a:cs typeface="Rubik"/>
              <a:sym typeface="Rubik"/>
            </a:endParaRPr>
          </a:p>
        </p:txBody>
      </p:sp>
      <p:sp>
        <p:nvSpPr>
          <p:cNvPr id="441" name="Google Shape;441;p58"/>
          <p:cNvSpPr txBox="1"/>
          <p:nvPr/>
        </p:nvSpPr>
        <p:spPr>
          <a:xfrm>
            <a:off x="286150" y="1041900"/>
            <a:ext cx="2604900" cy="32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ubik"/>
              <a:ea typeface="Rubik"/>
              <a:cs typeface="Rubik"/>
              <a:sym typeface="Rubik"/>
            </a:endParaRPr>
          </a:p>
        </p:txBody>
      </p:sp>
      <p:sp>
        <p:nvSpPr>
          <p:cNvPr id="442" name="Google Shape;442;p5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sp>
        <p:nvSpPr>
          <p:cNvPr id="443" name="Google Shape;443;p58"/>
          <p:cNvSpPr txBox="1"/>
          <p:nvPr/>
        </p:nvSpPr>
        <p:spPr>
          <a:xfrm>
            <a:off x="3969525" y="1034575"/>
            <a:ext cx="4138200" cy="3279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4" name="Google Shape;444;p58"/>
          <p:cNvSpPr txBox="1"/>
          <p:nvPr/>
        </p:nvSpPr>
        <p:spPr>
          <a:xfrm>
            <a:off x="669325" y="1163500"/>
            <a:ext cx="7626900" cy="36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latin typeface="Rubik"/>
                <a:ea typeface="Rubik"/>
                <a:cs typeface="Rubik"/>
                <a:sym typeface="Rubik"/>
              </a:rPr>
              <a:t>在这个项目中，你们将合作制作一张海报，以清晰、有趣且信息丰富的方式向他人解释算法偏见。你们将继续探索现实世界的例子。然后，你们将集思广益，想出创意方法来分享所学——使用引人注目的标题、视觉元素和事实，教导他人为什么技术中的公平性至关重要。</a:t>
            </a:r>
            <a:endParaRPr sz="1700">
              <a:latin typeface="Rubik"/>
              <a:ea typeface="Rubik"/>
              <a:cs typeface="Rubik"/>
              <a:sym typeface="Rubik"/>
            </a:endParaRPr>
          </a:p>
          <a:p>
            <a:pPr marL="0" lvl="0" indent="0" algn="l" rtl="0">
              <a:spcBef>
                <a:spcPts val="0"/>
              </a:spcBef>
              <a:spcAft>
                <a:spcPts val="0"/>
              </a:spcAft>
              <a:buNone/>
            </a:pPr>
            <a:endParaRPr sz="1700">
              <a:latin typeface="Rubik"/>
              <a:ea typeface="Rubik"/>
              <a:cs typeface="Rubik"/>
              <a:sym typeface="Rubik"/>
            </a:endParaRPr>
          </a:p>
          <a:p>
            <a:pPr marL="0" lvl="0" indent="0" algn="l" rtl="0">
              <a:spcBef>
                <a:spcPts val="0"/>
              </a:spcBef>
              <a:spcAft>
                <a:spcPts val="0"/>
              </a:spcAft>
              <a:buNone/>
            </a:pPr>
            <a:r>
              <a:rPr lang="en-GB" sz="1700">
                <a:solidFill/>
                <a:latin typeface="Rubik"/>
                <a:ea typeface="Rubik"/>
                <a:cs typeface="Rubik"/>
                <a:sym typeface="Rubik"/>
              </a:rPr>
              <a:t>记住，技术塑造了我们生活的世界，因此你的海报可以激励他人批判性地思考算法应如何平等对待每个人！</a:t>
            </a:r>
            <a:endParaRPr sz="1700">
              <a:latin typeface="Rubik"/>
              <a:ea typeface="Rubik"/>
              <a:cs typeface="Rubik"/>
              <a:sym typeface="Rubik"/>
            </a:endParaRPr>
          </a:p>
          <a:p>
            <a:pPr marL="0" lvl="0" indent="0" algn="l" rtl="0">
              <a:spcBef>
                <a:spcPts val="0"/>
              </a:spcBef>
              <a:spcAft>
                <a:spcPts val="0"/>
              </a:spcAft>
              <a:buNone/>
            </a:pPr>
            <a:endParaRPr sz="1700">
              <a:latin typeface="Rubik"/>
              <a:ea typeface="Rubik"/>
              <a:cs typeface="Rubik"/>
              <a:sym typeface="Rubik"/>
            </a:endParaRPr>
          </a:p>
          <a:p>
            <a:pPr marL="0" lvl="0" indent="0" algn="l" rtl="0">
              <a:spcBef>
                <a:spcPts val="0"/>
              </a:spcBef>
              <a:spcAft>
                <a:spcPts val="0"/>
              </a:spcAft>
              <a:buNone/>
            </a:pPr>
            <a:r>
              <a:rPr lang="en-GB" sz="1700" u="sng">
                <a:solidFill>
                  <a:schemeClr val="hlink"/>
                </a:solidFill>
                <a:latin typeface="Rubik"/>
                <a:ea typeface="Rubik"/>
                <a:cs typeface="Rubik"/>
                <a:sym typeface="Rubik"/>
                <a:hlinkClick r:id="rId1"/>
              </a:rPr>
              <a:t>资源</a:t>
            </a:r>
            <a:endParaRPr sz="1700">
              <a:latin typeface="Rubik"/>
              <a:ea typeface="Rubik"/>
              <a:cs typeface="Rubik"/>
              <a:sym typeface="Rubik"/>
            </a:endParaRPr>
          </a:p>
          <a:p>
            <a:pPr marL="0" lvl="0" indent="0" algn="l" rtl="0">
              <a:spcBef>
                <a:spcPts val="0"/>
              </a:spcBef>
              <a:spcAft>
                <a:spcPts val="0"/>
              </a:spcAft>
              <a:buNone/>
            </a:pPr>
            <a:r>
              <a:rPr lang="en-GB" sz="1700" u="sng">
                <a:solidFill>
                  <a:schemeClr val="hlink"/>
                </a:solidFill>
                <a:latin typeface="Rubik"/>
                <a:ea typeface="Rubik"/>
                <a:cs typeface="Rubik"/>
                <a:sym typeface="Rubik"/>
                <a:hlinkClick r:id="rId2"/>
              </a:rPr>
              <a:t>头脑风暴文档</a:t>
            </a:r>
            <a:endParaRPr sz="1700">
              <a:latin typeface="Rubik"/>
              <a:ea typeface="Rubik"/>
              <a:cs typeface="Rubik"/>
              <a:sym typeface="Rubik"/>
            </a:endParaRPr>
          </a:p>
        </p:txBody>
      </p:sp>
      <p:pic>
        <p:nvPicPr>
          <p:cNvPr id="445" name="Google Shape;445;p58" descr="Man holding a poster vector drawing | Public domain vectors"/>
          <p:cNvPicPr preferRelativeResize="0"/>
          <p:nvPr/>
        </p:nvPicPr>
        <p:blipFill>
          <a:blip r:embed="rId3"/>
          <a:stretch>
            <a:fillRect/>
          </a:stretch>
        </p:blipFill>
        <p:spPr>
          <a:xfrm flipH="1">
            <a:off x="7203125" y="3222275"/>
            <a:ext cx="1202850" cy="1779350"/>
          </a:xfrm>
          <a:prstGeom prst="rect">
            <a:avLst/>
          </a:prstGeom>
          <a:noFill/>
          <a:ln>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49" name="Shape 449"/>
        <p:cNvGrpSpPr/>
        <p:nvPr/>
      </p:nvGrpSpPr>
      <p:grpSpPr>
        <a:xfrm>
          <a:off x="0" y="0"/>
          <a:ext cx="0" cy="0"/>
          <a:chOff x="0" y="0"/>
          <a:chExt cx="0" cy="0"/>
        </a:xfrm>
      </p:grpSpPr>
      <p:sp>
        <p:nvSpPr>
          <p:cNvPr id="450" name="Google Shape;450;p59"/>
          <p:cNvSpPr txBox="1"/>
          <p:nvPr/>
        </p:nvSpPr>
        <p:spPr>
          <a:xfrm>
            <a:off x="2458475" y="3959075"/>
            <a:ext cx="4227000" cy="354000"/>
          </a:xfrm>
          <a:prstGeom prst="rect">
            <a:avLst/>
          </a:prstGeom>
          <a:noFill/>
          <a:ln>
            <a:noFill/>
          </a:ln>
        </p:spPr>
        <p:txBody>
          <a:bodyPr spcFirstLastPara="1" wrap="square" lIns="91425" tIns="91425" rIns="91425" bIns="91425" anchor="t" anchorCtr="0">
            <a:spAutoFit/>
          </a:bodyPr>
          <a:lstStyle/>
          <a:p>
            <a:pPr marL="0" lvl="0" indent="0" algn="ctr" rtl="0">
              <a:lnSpc>
                <a:spcPct val="123000"/>
              </a:lnSpc>
              <a:spcBef>
                <a:spcPts val="2400"/>
              </a:spcBef>
              <a:spcAft>
                <a:spcPts val="600"/>
              </a:spcAft>
              <a:buNone/>
            </a:pPr>
            <a:r>
              <a:rPr lang="en-GB" sz="1100" b="1">
                <a:solidFill>
                  <a:srgbClr val="FFFFFF"/>
                </a:solidFill>
                <a:latin typeface="Bitter"/>
                <a:ea typeface="Bitter"/>
                <a:cs typeface="Bitter"/>
                <a:sym typeface="Bitter"/>
              </a:rPr>
              <a:t>由以下提供支持</a:t>
            </a:r>
            <a:endParaRPr sz="1100" b="1">
              <a:solidFill>
                <a:srgbClr val="FFFFFF"/>
              </a:solidFill>
              <a:latin typeface="Bitter"/>
              <a:ea typeface="Bitter"/>
              <a:cs typeface="Bitter"/>
              <a:sym typeface="Bitter"/>
            </a:endParaRPr>
          </a:p>
        </p:txBody>
      </p:sp>
      <p:pic>
        <p:nvPicPr>
          <p:cNvPr id="451" name="Google Shape;451;p59"/>
          <p:cNvPicPr preferRelativeResize="0"/>
          <p:nvPr/>
        </p:nvPicPr>
        <p:blipFill>
          <a:blip r:embed="rId2"/>
          <a:stretch>
            <a:fillRect/>
          </a:stretch>
        </p:blipFill>
        <p:spPr>
          <a:xfrm>
            <a:off x="2458475" y="4352370"/>
            <a:ext cx="2003925" cy="310856"/>
          </a:xfrm>
          <a:prstGeom prst="rect">
            <a:avLst/>
          </a:prstGeom>
          <a:noFill/>
          <a:ln>
            <a:noFill/>
          </a:ln>
        </p:spPr>
      </p:pic>
      <p:pic>
        <p:nvPicPr>
          <p:cNvPr id="452" name="Google Shape;452;p59"/>
          <p:cNvPicPr preferRelativeResize="0"/>
          <p:nvPr/>
        </p:nvPicPr>
        <p:blipFill>
          <a:blip r:embed="rId3"/>
          <a:stretch>
            <a:fillRect/>
          </a:stretch>
        </p:blipFill>
        <p:spPr>
          <a:xfrm>
            <a:off x="5023879" y="4352373"/>
            <a:ext cx="1661647" cy="310850"/>
          </a:xfrm>
          <a:prstGeom prst="rect">
            <a:avLst/>
          </a:prstGeom>
          <a:noFill/>
          <a:ln>
            <a:noFill/>
          </a:ln>
        </p:spPr>
      </p:pic>
      <p:sp>
        <p:nvSpPr>
          <p:cNvPr id="453" name="Google Shape;453;p59"/>
          <p:cNvSpPr txBox="1"/>
          <p:nvPr/>
        </p:nvSpPr>
        <p:spPr>
          <a:xfrm>
            <a:off x="1113600" y="558750"/>
            <a:ext cx="691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Rubik"/>
                <a:ea typeface="Rubik"/>
                <a:cs typeface="Rubik"/>
                <a:sym typeface="Rubik"/>
              </a:rPr>
              <a:t>改编自由</a:t>
            </a:r>
            <a:r>
              <a:rPr lang="en-GB" b="1">
                <a:solidFill>
                  <a:schemeClr val="lt1"/>
                </a:solidFill>
                <a:latin typeface="Rubik"/>
                <a:ea typeface="Rubik"/>
                <a:cs typeface="Rubik"/>
                <a:sym typeface="Rubik"/>
              </a:rPr>
              <a:t>开发的课程</a:t>
            </a:r>
            <a:endParaRPr b="1">
              <a:solidFill>
                <a:schemeClr val="lt1"/>
              </a:solidFill>
              <a:latin typeface="Rubik"/>
              <a:ea typeface="Rubik"/>
              <a:cs typeface="Rubik"/>
              <a:sym typeface="Rubik"/>
            </a:endParaRPr>
          </a:p>
        </p:txBody>
      </p:sp>
      <p:pic>
        <p:nvPicPr>
          <p:cNvPr id="454" name="Google Shape;454;p59"/>
          <p:cNvPicPr preferRelativeResize="0"/>
          <p:nvPr/>
        </p:nvPicPr>
        <p:blipFill>
          <a:blip r:embed="rId4"/>
          <a:stretch>
            <a:fillRect/>
          </a:stretch>
        </p:blipFill>
        <p:spPr>
          <a:xfrm>
            <a:off x="4152900" y="2607875"/>
            <a:ext cx="838200" cy="295275"/>
          </a:xfrm>
          <a:prstGeom prst="rect">
            <a:avLst/>
          </a:prstGeom>
          <a:noFill/>
          <a:ln>
            <a:noFill/>
          </a:ln>
        </p:spPr>
      </p:pic>
      <p:pic>
        <p:nvPicPr>
          <p:cNvPr id="455" name="Google Shape;455;p59"/>
          <p:cNvPicPr preferRelativeResize="0"/>
          <p:nvPr/>
        </p:nvPicPr>
        <p:blipFill>
          <a:blip r:embed="rId5"/>
          <a:stretch>
            <a:fillRect/>
          </a:stretch>
        </p:blipFill>
        <p:spPr>
          <a:xfrm>
            <a:off x="3482502" y="1187974"/>
            <a:ext cx="2178975" cy="1017100"/>
          </a:xfrm>
          <a:prstGeom prst="rect">
            <a:avLst/>
          </a:prstGeom>
          <a:noFill/>
          <a:ln>
            <a:noFill/>
          </a:ln>
        </p:spPr>
      </p:pic>
      <p:sp>
        <p:nvSpPr>
          <p:cNvPr id="456" name="Google Shape;456;p59"/>
          <p:cNvSpPr txBox="1"/>
          <p:nvPr/>
        </p:nvSpPr>
        <p:spPr>
          <a:xfrm>
            <a:off x="1729200" y="3001663"/>
            <a:ext cx="5685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lt1"/>
                </a:solidFill>
                <a:latin typeface="Rubik"/>
                <a:ea typeface="Rubik"/>
                <a:cs typeface="Rubik"/>
                <a:sym typeface="Rubik"/>
              </a:rPr>
              <a:t>遵循</a:t>
            </a:r>
            <a:r>
              <a:rPr lang="en-GB" sz="1200">
                <a:solidFill>
                  <a:schemeClr val="lt1"/>
                </a:solidFill>
                <a:uFill>
                  <a:noFill/>
                </a:uFill>
                <a:latin typeface="Rubik"/>
                <a:ea typeface="Rubik"/>
                <a:cs typeface="Rubik"/>
                <a:sym typeface="Rubik"/>
                <a:hlinkClick r:id="rId6"/>
              </a:rPr>
              <a:t>知识共享署名-非商业性使用 4.0 国际许可协议</a:t>
            </a:r>
            <a:r>
              <a:rPr lang="en-GB" sz="1200">
                <a:solidFill>
                  <a:schemeClr val="lt1"/>
                </a:solidFill>
                <a:latin typeface="Rubik"/>
                <a:ea typeface="Rubik"/>
                <a:cs typeface="Rubik"/>
                <a:sym typeface="Rubik"/>
              </a:rPr>
              <a:t>。</a:t>
            </a:r>
            <a:endParaRPr sz="1200">
              <a:solidFill>
                <a:schemeClr val="lt1"/>
              </a:solidFill>
              <a:latin typeface="Rubik"/>
              <a:ea typeface="Rubik"/>
              <a:cs typeface="Rubik"/>
              <a:sym typeface="Rubik"/>
            </a:endParaRPr>
          </a:p>
        </p:txBody>
      </p:sp>
      <p:sp>
        <p:nvSpPr>
          <p:cNvPr id="457" name="Google Shape;457;p59"/>
          <p:cNvSpPr txBox="1"/>
          <p:nvPr/>
        </p:nvSpPr>
        <p:spPr>
          <a:xfrm>
            <a:off x="7586725" y="4555238"/>
            <a:ext cx="1240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solidFill>
                  <a:schemeClr val="lt1"/>
                </a:solidFill>
                <a:latin typeface="Bitter"/>
                <a:ea typeface="Bitter"/>
                <a:cs typeface="Bitter"/>
                <a:sym typeface="Bitter"/>
              </a:rPr>
              <a:t>dayofai.org</a:t>
            </a:r>
            <a:endParaRPr>
              <a:solidFill>
                <a:schemeClr val="lt1"/>
              </a:solidFill>
              <a:latin typeface="Bitter"/>
              <a:ea typeface="Bitter"/>
              <a:cs typeface="Bitter"/>
              <a:sym typeface="Bit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352075"/>
            <a:ext cx="8520600" cy="70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1100"/>
              <a:buNone/>
            </a:pPr>
            <a:r>
              <a:rPr lang="en-GB" sz="3020" b="1">
                <a:solidFill>
                  <a:srgbClr val="37B558"/>
                </a:solidFill>
                <a:latin typeface="Bitter"/>
                <a:ea typeface="Bitter"/>
                <a:cs typeface="Bitter"/>
                <a:sym typeface="Bitter"/>
              </a:rPr>
              <a:t>当你听到“可教机器”时，你会想到什么？</a:t>
            </a:r>
            <a:endParaRPr sz="3020" b="1">
              <a:solidFill>
                <a:srgbClr val="37B558"/>
              </a:solidFill>
              <a:latin typeface="Bitter"/>
              <a:ea typeface="Bitter"/>
              <a:cs typeface="Bitter"/>
              <a:sym typeface="Bitter"/>
            </a:endParaRPr>
          </a:p>
        </p:txBody>
      </p:sp>
      <p:sp>
        <p:nvSpPr>
          <p:cNvPr id="136" name="Google Shape;136;p27"/>
          <p:cNvSpPr txBox="1"/>
          <p:nvPr/>
        </p:nvSpPr>
        <p:spPr>
          <a:xfrm>
            <a:off x="162925" y="3775792"/>
            <a:ext cx="2276100" cy="39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latin typeface="Rubik"/>
              <a:ea typeface="Rubik"/>
              <a:cs typeface="Rubik"/>
              <a:sym typeface="Rubik"/>
            </a:endParaRPr>
          </a:p>
        </p:txBody>
      </p:sp>
      <p:sp>
        <p:nvSpPr>
          <p:cNvPr id="137" name="Google Shape;137;p27"/>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138" name="Google Shape;138;p27"/>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139" name="Google Shape;139;p27"/>
          <p:cNvPicPr preferRelativeResize="0"/>
          <p:nvPr/>
        </p:nvPicPr>
        <p:blipFill>
          <a:blip r:embed="rId2"/>
          <a:stretch>
            <a:fillRect/>
          </a:stretch>
        </p:blipFill>
        <p:spPr>
          <a:xfrm>
            <a:off x="2802475" y="1433225"/>
            <a:ext cx="3539025" cy="353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100638" y="3135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1100"/>
              <a:buNone/>
            </a:pPr>
            <a:r>
              <a:rPr lang="en-GB" sz="3020" b="1">
                <a:solidFill>
                  <a:srgbClr val="37B558"/>
                </a:solidFill>
                <a:latin typeface="Bitter"/>
                <a:ea typeface="Bitter"/>
                <a:cs typeface="Bitter"/>
                <a:sym typeface="Bitter"/>
              </a:rPr>
              <a:t>可教机器</a:t>
            </a:r>
            <a:endParaRPr sz="3020" b="1">
              <a:solidFill>
                <a:srgbClr val="37B558"/>
              </a:solidFill>
              <a:latin typeface="Bitter"/>
              <a:ea typeface="Bitter"/>
              <a:cs typeface="Bitter"/>
              <a:sym typeface="Bitter"/>
            </a:endParaRPr>
          </a:p>
        </p:txBody>
      </p:sp>
      <p:sp>
        <p:nvSpPr>
          <p:cNvPr id="145" name="Google Shape;145;p28"/>
          <p:cNvSpPr txBox="1"/>
          <p:nvPr/>
        </p:nvSpPr>
        <p:spPr>
          <a:xfrm>
            <a:off x="162925" y="3775792"/>
            <a:ext cx="2276100" cy="39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latin typeface="Rubik"/>
              <a:ea typeface="Rubik"/>
              <a:cs typeface="Rubik"/>
              <a:sym typeface="Rubik"/>
            </a:endParaRPr>
          </a:p>
        </p:txBody>
      </p:sp>
      <p:sp>
        <p:nvSpPr>
          <p:cNvPr id="146" name="Google Shape;146;p28"/>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147" name="Google Shape;147;p28"/>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148" name="Google Shape;148;p28" descr="Teachable Machine 2.0 makes it fast and easy to create machine learning models for your projects, no coding required. Train a computer to recognize your images, sounds, &amp; poses, then export your model for your sites, apps, and more → https://g.co/teachablemachine" title="Teachable Machine 2.0: Making AI easier for everyone">
            <a:hlinkClick r:id="rId2"/>
          </p:cNvPr>
          <p:cNvPicPr preferRelativeResize="0"/>
          <p:nvPr/>
        </p:nvPicPr>
        <p:blipFill>
          <a:blip r:embed="rId3"/>
          <a:stretch>
            <a:fillRect/>
          </a:stretch>
        </p:blipFill>
        <p:spPr>
          <a:xfrm>
            <a:off x="989538" y="1023725"/>
            <a:ext cx="6742825" cy="3792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52" name="Shape 152"/>
        <p:cNvGrpSpPr/>
        <p:nvPr/>
      </p:nvGrpSpPr>
      <p:grpSpPr>
        <a:xfrm>
          <a:off x="0" y="0"/>
          <a:ext cx="0" cy="0"/>
          <a:chOff x="0" y="0"/>
          <a:chExt cx="0" cy="0"/>
        </a:xfrm>
      </p:grpSpPr>
      <p:sp>
        <p:nvSpPr>
          <p:cNvPr id="153" name="Google Shape;153;p29"/>
          <p:cNvSpPr txBox="1"/>
          <p:nvPr>
            <p:ph type="ctrTitle"/>
          </p:nvPr>
        </p:nvSpPr>
        <p:spPr>
          <a:xfrm>
            <a:off x="777750" y="1130675"/>
            <a:ext cx="7960500" cy="23985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Clr>
                <a:schemeClr val="dk1"/>
              </a:buClr>
              <a:buSzPts val="990"/>
              <a:buFont typeface="Arial" panose="020B0604020202020204"/>
              <a:buNone/>
            </a:pPr>
            <a:endParaRPr sz="4500" b="1">
              <a:solidFill>
                <a:schemeClr val="lt1"/>
              </a:solidFill>
              <a:latin typeface="Bitter"/>
              <a:ea typeface="Bitter"/>
              <a:cs typeface="Bitter"/>
              <a:sym typeface="Bitter"/>
            </a:endParaRPr>
          </a:p>
          <a:p>
            <a:pPr marL="0" lvl="0" indent="0" algn="l" rtl="0">
              <a:lnSpc>
                <a:spcPct val="115000"/>
              </a:lnSpc>
              <a:spcBef>
                <a:spcPts val="0"/>
              </a:spcBef>
              <a:spcAft>
                <a:spcPts val="0"/>
              </a:spcAft>
              <a:buClr>
                <a:schemeClr val="dk1"/>
              </a:buClr>
              <a:buSzPts val="990"/>
              <a:buFont typeface="Arial" panose="020B0604020202020204"/>
              <a:buNone/>
            </a:pPr>
            <a:endParaRPr sz="4500" b="1">
              <a:solidFill>
                <a:schemeClr val="lt1"/>
              </a:solidFill>
              <a:latin typeface="Bitter"/>
              <a:ea typeface="Bitter"/>
              <a:cs typeface="Bitter"/>
              <a:sym typeface="Bitter"/>
            </a:endParaRPr>
          </a:p>
          <a:p>
            <a:pPr marL="0" lvl="0" indent="0" algn="ctr" rtl="0">
              <a:lnSpc>
                <a:spcPct val="115000"/>
              </a:lnSpc>
              <a:spcBef>
                <a:spcPts val="0"/>
              </a:spcBef>
              <a:spcAft>
                <a:spcPts val="0"/>
              </a:spcAft>
              <a:buClr>
                <a:schemeClr val="dk1"/>
              </a:buClr>
              <a:buSzPts val="990"/>
              <a:buFont typeface="Arial" panose="020B0604020202020204"/>
              <a:buNone/>
            </a:pPr>
            <a:endParaRPr sz="4500" b="1">
              <a:solidFill>
                <a:schemeClr val="lt1"/>
              </a:solidFill>
              <a:latin typeface="Bitter"/>
              <a:ea typeface="Bitter"/>
              <a:cs typeface="Bitter"/>
              <a:sym typeface="Bitter"/>
            </a:endParaRPr>
          </a:p>
          <a:p>
            <a:pPr marL="0" lvl="0" indent="0" algn="ctr" rtl="0">
              <a:lnSpc>
                <a:spcPct val="115000"/>
              </a:lnSpc>
              <a:spcBef>
                <a:spcPts val="0"/>
              </a:spcBef>
              <a:spcAft>
                <a:spcPts val="0"/>
              </a:spcAft>
              <a:buClr>
                <a:schemeClr val="dk1"/>
              </a:buClr>
              <a:buSzPts val="990"/>
              <a:buFont typeface="Arial" panose="020B0604020202020204"/>
              <a:buNone/>
            </a:pPr>
            <a:endParaRPr sz="4500" b="1">
              <a:solidFill>
                <a:schemeClr val="lt1"/>
              </a:solidFill>
              <a:latin typeface="Bitter"/>
              <a:ea typeface="Bitter"/>
              <a:cs typeface="Bitter"/>
              <a:sym typeface="Bitter"/>
            </a:endParaRPr>
          </a:p>
          <a:p>
            <a:pPr marL="0" lvl="0" indent="0" algn="ctr" rtl="0">
              <a:lnSpc>
                <a:spcPct val="115000"/>
              </a:lnSpc>
              <a:spcBef>
                <a:spcPts val="0"/>
              </a:spcBef>
              <a:spcAft>
                <a:spcPts val="0"/>
              </a:spcAft>
              <a:buClr>
                <a:schemeClr val="dk1"/>
              </a:buClr>
              <a:buSzPts val="990"/>
              <a:buFont typeface="Arial" panose="020B0604020202020204"/>
              <a:buNone/>
            </a:pPr>
            <a:endParaRPr sz="4500" b="1">
              <a:solidFill>
                <a:schemeClr val="lt1"/>
              </a:solidFill>
              <a:latin typeface="Bitter"/>
              <a:ea typeface="Bitter"/>
              <a:cs typeface="Bitter"/>
              <a:sym typeface="Bitter"/>
            </a:endParaRPr>
          </a:p>
          <a:p>
            <a:pPr marL="0" lvl="0" indent="0" algn="ctr" rtl="0">
              <a:lnSpc>
                <a:spcPct val="115000"/>
              </a:lnSpc>
              <a:spcBef>
                <a:spcPts val="0"/>
              </a:spcBef>
              <a:spcAft>
                <a:spcPts val="0"/>
              </a:spcAft>
              <a:buClr>
                <a:schemeClr val="dk1"/>
              </a:buClr>
              <a:buSzPts val="990"/>
              <a:buFont typeface="Arial" panose="020B0604020202020204"/>
              <a:buNone/>
            </a:pPr>
            <a:endParaRPr sz="4500" b="1">
              <a:solidFill>
                <a:schemeClr val="lt1"/>
              </a:solidFill>
              <a:latin typeface="Bitter"/>
              <a:ea typeface="Bitter"/>
              <a:cs typeface="Bitter"/>
              <a:sym typeface="Bitter"/>
            </a:endParaRPr>
          </a:p>
          <a:p>
            <a:pPr marL="0" lvl="0" indent="0" algn="ctr" rtl="0">
              <a:lnSpc>
                <a:spcPct val="115000"/>
              </a:lnSpc>
              <a:spcBef>
                <a:spcPts val="0"/>
              </a:spcBef>
              <a:spcAft>
                <a:spcPts val="0"/>
              </a:spcAft>
              <a:buClr>
                <a:schemeClr val="dk1"/>
              </a:buClr>
              <a:buSzPts val="990"/>
              <a:buFont typeface="Arial" panose="020B0604020202020204"/>
              <a:buNone/>
            </a:pPr>
            <a:r>
              <a:rPr lang="en-GB" sz="4500" b="1">
                <a:solidFill>
                  <a:schemeClr val="lt1"/>
                </a:solidFill>
                <a:latin typeface="Bitter"/>
                <a:ea typeface="Bitter"/>
                <a:cs typeface="Bitter"/>
                <a:sym typeface="Bitter"/>
              </a:rPr>
              <a:t>一起探索Teachable Machine！</a:t>
            </a:r>
            <a:endParaRPr b="1">
              <a:solidFill>
                <a:schemeClr val="lt1"/>
              </a:solidFill>
              <a:latin typeface="Bitter"/>
              <a:ea typeface="Bitter"/>
              <a:cs typeface="Bitter"/>
              <a:sym typeface="Bitter"/>
            </a:endParaRPr>
          </a:p>
        </p:txBody>
      </p:sp>
      <p:pic>
        <p:nvPicPr>
          <p:cNvPr id="154" name="Google Shape;154;p29"/>
          <p:cNvPicPr preferRelativeResize="0"/>
          <p:nvPr/>
        </p:nvPicPr>
        <p:blipFill rotWithShape="1">
          <a:blip r:embed="rId2"/>
          <a:srcRect t="29" b="29"/>
          <a:stretch>
            <a:fillRect/>
          </a:stretch>
        </p:blipFill>
        <p:spPr>
          <a:xfrm>
            <a:off x="197275" y="384900"/>
            <a:ext cx="918025" cy="941875"/>
          </a:xfrm>
          <a:prstGeom prst="rect">
            <a:avLst/>
          </a:prstGeom>
          <a:noFill/>
          <a:ln>
            <a:noFill/>
          </a:ln>
        </p:spPr>
      </p:pic>
      <p:sp>
        <p:nvSpPr>
          <p:cNvPr id="155" name="Google Shape;155;p29"/>
          <p:cNvSpPr txBox="1"/>
          <p:nvPr/>
        </p:nvSpPr>
        <p:spPr>
          <a:xfrm>
            <a:off x="7586725" y="4555238"/>
            <a:ext cx="1240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solidFill>
                  <a:schemeClr val="lt1"/>
                </a:solidFill>
                <a:latin typeface="Bitter"/>
                <a:ea typeface="Bitter"/>
                <a:cs typeface="Bitter"/>
                <a:sym typeface="Bitter"/>
              </a:rPr>
              <a:t>dayofai.org</a:t>
            </a:r>
            <a:endParaRPr>
              <a:solidFill>
                <a:schemeClr val="lt1"/>
              </a:solidFill>
              <a:latin typeface="Bitter"/>
              <a:ea typeface="Bitter"/>
              <a:cs typeface="Bitter"/>
              <a:sym typeface="Bitter"/>
            </a:endParaRPr>
          </a:p>
        </p:txBody>
      </p:sp>
      <p:sp>
        <p:nvSpPr>
          <p:cNvPr id="156" name="Google Shape;156;p29"/>
          <p:cNvSpPr txBox="1"/>
          <p:nvPr/>
        </p:nvSpPr>
        <p:spPr>
          <a:xfrm>
            <a:off x="946525" y="2355300"/>
            <a:ext cx="7388700" cy="2199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solidFill>
                <a:schemeClr val="lt1"/>
              </a:solidFill>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30"/>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162" name="Google Shape;162;p30"/>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163" name="Google Shape;163;p30"/>
          <p:cNvSpPr txBox="1"/>
          <p:nvPr/>
        </p:nvSpPr>
        <p:spPr>
          <a:xfrm>
            <a:off x="974575" y="193075"/>
            <a:ext cx="7659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3020" b="1">
                <a:solidFill>
                  <a:srgbClr val="37B558"/>
                </a:solidFill>
                <a:latin typeface="Rubik"/>
                <a:ea typeface="Rubik"/>
                <a:cs typeface="Rubik"/>
                <a:sym typeface="Rubik"/>
              </a:rPr>
              <a:t>第一步：选择我们的项目类型</a:t>
            </a:r>
            <a:endParaRPr sz="3020" b="1">
              <a:solidFill>
                <a:srgbClr val="37B558"/>
              </a:solidFill>
              <a:latin typeface="Rubik"/>
              <a:ea typeface="Rubik"/>
              <a:cs typeface="Rubik"/>
              <a:sym typeface="Rubik"/>
            </a:endParaRPr>
          </a:p>
          <a:p>
            <a:pPr marL="0" lvl="0" indent="0" algn="l" rtl="0">
              <a:spcBef>
                <a:spcPts val="0"/>
              </a:spcBef>
              <a:spcAft>
                <a:spcPts val="0"/>
              </a:spcAft>
              <a:buNone/>
            </a:pPr>
            <a:endParaRPr sz="3600" b="1">
              <a:latin typeface="Abel" panose="02000506030000020004"/>
              <a:ea typeface="Abel" panose="02000506030000020004"/>
              <a:cs typeface="Abel" panose="02000506030000020004"/>
              <a:sym typeface="Abel" panose="02000506030000020004"/>
            </a:endParaRPr>
          </a:p>
        </p:txBody>
      </p:sp>
      <p:sp>
        <p:nvSpPr>
          <p:cNvPr id="164" name="Google Shape;164;p30"/>
          <p:cNvSpPr txBox="1"/>
          <p:nvPr>
            <p:ph type="title"/>
          </p:nvPr>
        </p:nvSpPr>
        <p:spPr>
          <a:xfrm>
            <a:off x="441300" y="787675"/>
            <a:ext cx="8261400" cy="3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2400">
                <a:solidFill/>
                <a:latin typeface="Rubik"/>
                <a:ea typeface="Rubik"/>
                <a:cs typeface="Rubik"/>
                <a:sym typeface="Rubik"/>
              </a:rPr>
              <a:t>我们将一起教机器学习。我们需要志愿者。</a:t>
            </a:r>
            <a:endParaRPr sz="2400">
              <a:latin typeface="Rubik"/>
              <a:ea typeface="Rubik"/>
              <a:cs typeface="Rubik"/>
              <a:sym typeface="Rubik"/>
            </a:endParaRPr>
          </a:p>
          <a:p>
            <a:pPr marL="0" lvl="0" indent="0" algn="ctr" rtl="0">
              <a:lnSpc>
                <a:spcPct val="115000"/>
              </a:lnSpc>
              <a:spcBef>
                <a:spcPts val="0"/>
              </a:spcBef>
              <a:spcAft>
                <a:spcPts val="0"/>
              </a:spcAft>
              <a:buSzPts val="1100"/>
              <a:buNone/>
            </a:pPr>
            <a:endParaRPr sz="2400" b="1">
              <a:latin typeface="Lexend"/>
              <a:ea typeface="Lexend"/>
              <a:cs typeface="Lexend"/>
              <a:sym typeface="Lexend"/>
            </a:endParaRPr>
          </a:p>
        </p:txBody>
      </p:sp>
      <p:pic>
        <p:nvPicPr>
          <p:cNvPr id="165" name="Google Shape;165;p30"/>
          <p:cNvPicPr preferRelativeResize="0"/>
          <p:nvPr/>
        </p:nvPicPr>
        <p:blipFill rotWithShape="1">
          <a:blip r:embed="rId2"/>
          <a:srcRect r="50000"/>
          <a:stretch>
            <a:fillRect/>
          </a:stretch>
        </p:blipFill>
        <p:spPr>
          <a:xfrm>
            <a:off x="1350887" y="1820650"/>
            <a:ext cx="2832065" cy="2826675"/>
          </a:xfrm>
          <a:prstGeom prst="rect">
            <a:avLst/>
          </a:prstGeom>
          <a:noFill/>
          <a:ln>
            <a:noFill/>
          </a:ln>
        </p:spPr>
      </p:pic>
      <p:sp>
        <p:nvSpPr>
          <p:cNvPr id="166" name="Google Shape;166;p30"/>
          <p:cNvSpPr/>
          <p:nvPr/>
        </p:nvSpPr>
        <p:spPr>
          <a:xfrm>
            <a:off x="268375" y="3401300"/>
            <a:ext cx="1236600" cy="757200"/>
          </a:xfrm>
          <a:prstGeom prst="rightArrow">
            <a:avLst>
              <a:gd name="adj1" fmla="val 50000"/>
              <a:gd name="adj2" fmla="val 50000"/>
            </a:avLst>
          </a:prstGeom>
          <a:solidFill>
            <a:srgbClr val="37B5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endParaRPr>
          </a:p>
        </p:txBody>
      </p:sp>
      <p:pic>
        <p:nvPicPr>
          <p:cNvPr id="167" name="Google Shape;167;p30"/>
          <p:cNvPicPr preferRelativeResize="0"/>
          <p:nvPr/>
        </p:nvPicPr>
        <p:blipFill>
          <a:blip r:embed="rId3"/>
          <a:stretch>
            <a:fillRect/>
          </a:stretch>
        </p:blipFill>
        <p:spPr>
          <a:xfrm>
            <a:off x="4830318" y="1820650"/>
            <a:ext cx="3989524" cy="1417725"/>
          </a:xfrm>
          <a:prstGeom prst="rect">
            <a:avLst/>
          </a:prstGeom>
          <a:noFill/>
          <a:ln>
            <a:noFill/>
          </a:ln>
        </p:spPr>
      </p:pic>
      <p:sp>
        <p:nvSpPr>
          <p:cNvPr id="168" name="Google Shape;168;p30"/>
          <p:cNvSpPr/>
          <p:nvPr/>
        </p:nvSpPr>
        <p:spPr>
          <a:xfrm rot="-5400000">
            <a:off x="5174375" y="3390775"/>
            <a:ext cx="1236600" cy="757200"/>
          </a:xfrm>
          <a:prstGeom prst="rightArrow">
            <a:avLst>
              <a:gd name="adj1" fmla="val 50000"/>
              <a:gd name="adj2" fmla="val 50000"/>
            </a:avLst>
          </a:prstGeom>
          <a:solidFill>
            <a:srgbClr val="37B5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endParaRPr>
          </a:p>
        </p:txBody>
      </p:sp>
      <p:cxnSp>
        <p:nvCxnSpPr>
          <p:cNvPr id="169" name="Google Shape;169;p30"/>
          <p:cNvCxnSpPr/>
          <p:nvPr/>
        </p:nvCxnSpPr>
        <p:spPr>
          <a:xfrm>
            <a:off x="4572000" y="1820650"/>
            <a:ext cx="0" cy="2886900"/>
          </a:xfrm>
          <a:prstGeom prst="straightConnector1">
            <a:avLst/>
          </a:prstGeom>
          <a:noFill/>
          <a:ln w="28575" cap="flat" cmpd="sng">
            <a:solidFill>
              <a:schemeClr val="dk2"/>
            </a:solidFill>
            <a:prstDash val="solid"/>
            <a:round/>
            <a:headEnd type="none" w="med" len="med"/>
            <a:tailEnd type="none" w="med" len="med"/>
          </a:ln>
        </p:spPr>
      </p:cxnSp>
      <p:sp>
        <p:nvSpPr>
          <p:cNvPr id="170" name="Google Shape;170;p30"/>
          <p:cNvSpPr txBox="1"/>
          <p:nvPr/>
        </p:nvSpPr>
        <p:spPr>
          <a:xfrm>
            <a:off x="205450" y="1753625"/>
            <a:ext cx="954000" cy="7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latin typeface="Rubik"/>
                <a:ea typeface="Rubik"/>
                <a:cs typeface="Rubik"/>
                <a:sym typeface="Rubik"/>
              </a:rPr>
              <a:t>第一步：</a:t>
            </a:r>
            <a:r>
              <a:rPr lang="en-GB" sz="1800">
                <a:solidFill>
                  <a:schemeClr val="dk2"/>
                </a:solidFill>
              </a:rPr>
              <a:t>我们将创建一个图像项目。</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31"/>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176" name="Google Shape;176;p31"/>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177" name="Google Shape;177;p31"/>
          <p:cNvSpPr txBox="1"/>
          <p:nvPr/>
        </p:nvSpPr>
        <p:spPr>
          <a:xfrm>
            <a:off x="981925" y="0"/>
            <a:ext cx="7659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900" b="1">
                <a:solidFill>
                  <a:srgbClr val="37B558"/>
                </a:solidFill>
                <a:latin typeface="Rubik"/>
                <a:ea typeface="Rubik"/>
                <a:cs typeface="Rubik"/>
                <a:sym typeface="Rubik"/>
              </a:rPr>
              <a:t>第二步：为我们的类别命名</a:t>
            </a:r>
            <a:endParaRPr sz="2900" b="1">
              <a:solidFill>
                <a:srgbClr val="37B558"/>
              </a:solidFill>
              <a:latin typeface="Rubik"/>
              <a:ea typeface="Rubik"/>
              <a:cs typeface="Rubik"/>
              <a:sym typeface="Rubik"/>
            </a:endParaRPr>
          </a:p>
        </p:txBody>
      </p:sp>
      <p:sp>
        <p:nvSpPr>
          <p:cNvPr id="178" name="Google Shape;178;p31"/>
          <p:cNvSpPr txBox="1"/>
          <p:nvPr/>
        </p:nvSpPr>
        <p:spPr>
          <a:xfrm>
            <a:off x="7528150" y="1622275"/>
            <a:ext cx="1548300" cy="23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800">
              <a:solidFill>
                <a:schemeClr val="dk2"/>
              </a:solidFill>
            </a:endParaRPr>
          </a:p>
        </p:txBody>
      </p:sp>
      <p:pic>
        <p:nvPicPr>
          <p:cNvPr id="179" name="Google Shape;179;p31"/>
          <p:cNvPicPr preferRelativeResize="0"/>
          <p:nvPr/>
        </p:nvPicPr>
        <p:blipFill>
          <a:blip r:embed="rId2"/>
          <a:stretch>
            <a:fillRect/>
          </a:stretch>
        </p:blipFill>
        <p:spPr>
          <a:xfrm>
            <a:off x="2568100" y="792701"/>
            <a:ext cx="6455726" cy="3404400"/>
          </a:xfrm>
          <a:prstGeom prst="rect">
            <a:avLst/>
          </a:prstGeom>
          <a:noFill/>
          <a:ln>
            <a:noFill/>
          </a:ln>
        </p:spPr>
      </p:pic>
      <p:sp>
        <p:nvSpPr>
          <p:cNvPr id="180" name="Google Shape;180;p31"/>
          <p:cNvSpPr txBox="1"/>
          <p:nvPr/>
        </p:nvSpPr>
        <p:spPr>
          <a:xfrm>
            <a:off x="227450" y="1577525"/>
            <a:ext cx="2179200" cy="7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2"/>
                </a:solidFill>
                <a:latin typeface="Rubik"/>
                <a:ea typeface="Rubik"/>
                <a:cs typeface="Rubik"/>
                <a:sym typeface="Rubik"/>
              </a:rPr>
              <a:t>第二步：</a:t>
            </a:r>
            <a:r>
              <a:rPr lang="en-GB" sz="1800">
                <a:solidFill>
                  <a:schemeClr val="dk2"/>
                </a:solidFill>
                <a:latin typeface="Rubik"/>
                <a:ea typeface="Rubik"/>
                <a:cs typeface="Rubik"/>
                <a:sym typeface="Rubik"/>
              </a:rPr>
              <a:t>我们将为我们的类别命名。一个用于点赞的图片，另一个用于点踩的图片。</a:t>
            </a:r>
            <a:endParaRPr sz="1800">
              <a:solidFill>
                <a:schemeClr val="dk2"/>
              </a:solidFill>
              <a:latin typeface="Rubik"/>
              <a:ea typeface="Rubik"/>
              <a:cs typeface="Rubik"/>
              <a:sym typeface="Rubik"/>
            </a:endParaRPr>
          </a:p>
          <a:p>
            <a:pPr marL="0" lvl="0" indent="0" algn="l" rtl="0">
              <a:spcBef>
                <a:spcPts val="0"/>
              </a:spcBef>
              <a:spcAft>
                <a:spcPts val="0"/>
              </a:spcAft>
              <a:buNone/>
            </a:pPr>
            <a:endParaRPr sz="1800">
              <a:solidFill>
                <a:schemeClr val="dk2"/>
              </a:solidFill>
              <a:latin typeface="Rubik"/>
              <a:ea typeface="Rubik"/>
              <a:cs typeface="Rubik"/>
              <a:sym typeface="Rubik"/>
            </a:endParaRPr>
          </a:p>
          <a:p>
            <a:pPr marL="0" lvl="0" indent="0" algn="l" rtl="0">
              <a:spcBef>
                <a:spcPts val="0"/>
              </a:spcBef>
              <a:spcAft>
                <a:spcPts val="0"/>
              </a:spcAft>
              <a:buNone/>
            </a:pPr>
            <a:r>
              <a:rPr lang="en-GB" sz="1800">
                <a:solidFill>
                  <a:schemeClr val="dk2"/>
                </a:solidFill>
                <a:latin typeface="Rubik"/>
                <a:ea typeface="Rubik"/>
                <a:cs typeface="Rubik"/>
                <a:sym typeface="Rubik"/>
              </a:rPr>
              <a:t>你认为它们为什么被称为类别？</a:t>
            </a:r>
            <a:endParaRPr sz="1800">
              <a:solidFill>
                <a:schemeClr val="dk2"/>
              </a:solidFill>
              <a:latin typeface="Rubik"/>
              <a:ea typeface="Rubik"/>
              <a:cs typeface="Rubik"/>
              <a:sym typeface="Rubik"/>
            </a:endParaRPr>
          </a:p>
        </p:txBody>
      </p:sp>
      <p:sp>
        <p:nvSpPr>
          <p:cNvPr id="181" name="Google Shape;181;p31"/>
          <p:cNvSpPr/>
          <p:nvPr/>
        </p:nvSpPr>
        <p:spPr>
          <a:xfrm rot="-9313899">
            <a:off x="5177624" y="2421329"/>
            <a:ext cx="1236662" cy="757196"/>
          </a:xfrm>
          <a:prstGeom prst="rightArrow">
            <a:avLst>
              <a:gd name="adj1" fmla="val 50000"/>
              <a:gd name="adj2" fmla="val 50000"/>
            </a:avLst>
          </a:prstGeom>
          <a:solidFill>
            <a:srgbClr val="37B5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endParaRPr>
          </a:p>
        </p:txBody>
      </p:sp>
      <p:sp>
        <p:nvSpPr>
          <p:cNvPr id="182" name="Google Shape;182;p31"/>
          <p:cNvSpPr txBox="1"/>
          <p:nvPr/>
        </p:nvSpPr>
        <p:spPr>
          <a:xfrm>
            <a:off x="2656125" y="4285025"/>
            <a:ext cx="6192900" cy="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1"/>
                </a:solidFill>
                <a:latin typeface="Rubik"/>
                <a:ea typeface="Rubik"/>
                <a:cs typeface="Rubik"/>
                <a:sym typeface="Rubik"/>
              </a:rPr>
              <a:t>图像分类：</a:t>
            </a:r>
            <a:r>
              <a:rPr lang="en-GB" sz="1800">
                <a:solidFill>
                  <a:schemeClr val="dk1"/>
                </a:solidFill>
                <a:latin typeface="Rubik"/>
                <a:ea typeface="Rubik"/>
                <a:cs typeface="Rubik"/>
                <a:sym typeface="Rubik"/>
              </a:rPr>
              <a:t>将图片或图像组织到不同类别或分类中的行为。</a:t>
            </a:r>
            <a:endParaRPr sz="1800">
              <a:solidFill>
                <a:schemeClr val="dk1"/>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32"/>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37B558"/>
                </a:solidFill>
                <a:latin typeface="Bitter"/>
                <a:ea typeface="Bitter"/>
                <a:cs typeface="Bitter"/>
                <a:sym typeface="Bitter"/>
              </a:rPr>
              <a:t>dayofai.org | </a:t>
            </a:r>
            <a:fld id="{00000000-1234-1234-1234-123412341234}" type="slidenum">
              <a:rPr lang="en-GB" sz="1200" b="1">
                <a:solidFill>
                  <a:srgbClr val="37B558"/>
                </a:solidFill>
                <a:latin typeface="Bitter"/>
                <a:ea typeface="Bitter"/>
                <a:cs typeface="Bitter"/>
                <a:sym typeface="Bitter"/>
              </a:rPr>
            </a:fld>
            <a:endParaRPr sz="1200" b="1">
              <a:solidFill>
                <a:srgbClr val="37B558"/>
              </a:solidFill>
              <a:latin typeface="Bitter"/>
              <a:ea typeface="Bitter"/>
              <a:cs typeface="Bitter"/>
              <a:sym typeface="Bitter"/>
            </a:endParaRPr>
          </a:p>
        </p:txBody>
      </p:sp>
      <p:pic>
        <p:nvPicPr>
          <p:cNvPr id="188" name="Google Shape;188;p32"/>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189" name="Google Shape;189;p32"/>
          <p:cNvSpPr txBox="1"/>
          <p:nvPr/>
        </p:nvSpPr>
        <p:spPr>
          <a:xfrm>
            <a:off x="981925" y="0"/>
            <a:ext cx="7659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900" b="1">
                <a:solidFill>
                  <a:srgbClr val="37B558"/>
                </a:solidFill>
                <a:latin typeface="Rubik"/>
                <a:ea typeface="Rubik"/>
                <a:cs typeface="Rubik"/>
                <a:sym typeface="Rubik"/>
              </a:rPr>
              <a:t>步骤3：添加图片</a:t>
            </a:r>
            <a:endParaRPr sz="2900" b="1">
              <a:solidFill>
                <a:srgbClr val="37B558"/>
              </a:solidFill>
              <a:latin typeface="Rubik"/>
              <a:ea typeface="Rubik"/>
              <a:cs typeface="Rubik"/>
              <a:sym typeface="Rubik"/>
            </a:endParaRPr>
          </a:p>
        </p:txBody>
      </p:sp>
      <p:sp>
        <p:nvSpPr>
          <p:cNvPr id="190" name="Google Shape;190;p32"/>
          <p:cNvSpPr txBox="1"/>
          <p:nvPr>
            <p:ph type="title"/>
          </p:nvPr>
        </p:nvSpPr>
        <p:spPr>
          <a:xfrm>
            <a:off x="441300" y="632113"/>
            <a:ext cx="8261400" cy="3404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100"/>
              <a:buNone/>
            </a:pPr>
            <a:r>
              <a:rPr lang="en-GB" sz="2400" b="1">
                <a:solidFill/>
                <a:latin typeface="Lexend"/>
                <a:ea typeface="Lexend"/>
                <a:cs typeface="Lexend"/>
                <a:sym typeface="Lexend"/>
              </a:rPr>
              <a:t>添加图片样本</a:t>
            </a:r>
            <a:r>
              <a:rPr lang="en-GB" sz="2400">
                <a:solidFill/>
                <a:latin typeface="Lexend"/>
                <a:ea typeface="Lexend"/>
                <a:cs typeface="Lexend"/>
                <a:sym typeface="Lexend"/>
              </a:rPr>
              <a:t>（点击                     ）</a:t>
            </a:r>
            <a:br>
              <a:rPr lang="en-GB" sz="2400">
                <a:latin typeface="Lexend"/>
                <a:ea typeface="Lexend"/>
                <a:cs typeface="Lexend"/>
                <a:sym typeface="Lexend"/>
              </a:rPr>
            </a:br>
            <a:r>
              <a:rPr lang="en-GB" sz="2400">
                <a:solidFill/>
                <a:latin typeface="Lexend"/>
                <a:ea typeface="Lexend"/>
                <a:cs typeface="Lexend"/>
                <a:sym typeface="Lexend"/>
              </a:rPr>
              <a:t>用于点赞和点踩。</a:t>
            </a:r>
            <a:endParaRPr sz="2400">
              <a:latin typeface="Lexend"/>
              <a:ea typeface="Lexend"/>
              <a:cs typeface="Lexend"/>
              <a:sym typeface="Lexend"/>
            </a:endParaRPr>
          </a:p>
        </p:txBody>
      </p:sp>
      <p:pic>
        <p:nvPicPr>
          <p:cNvPr id="191" name="Google Shape;191;p32"/>
          <p:cNvPicPr preferRelativeResize="0"/>
          <p:nvPr/>
        </p:nvPicPr>
        <p:blipFill>
          <a:blip r:embed="rId2"/>
          <a:stretch>
            <a:fillRect/>
          </a:stretch>
        </p:blipFill>
        <p:spPr>
          <a:xfrm>
            <a:off x="5623222" y="764325"/>
            <a:ext cx="1704125" cy="315300"/>
          </a:xfrm>
          <a:prstGeom prst="rect">
            <a:avLst/>
          </a:prstGeom>
          <a:noFill/>
          <a:ln>
            <a:noFill/>
          </a:ln>
        </p:spPr>
      </p:pic>
      <p:sp>
        <p:nvSpPr>
          <p:cNvPr id="192" name="Google Shape;192;p32"/>
          <p:cNvSpPr txBox="1"/>
          <p:nvPr/>
        </p:nvSpPr>
        <p:spPr>
          <a:xfrm>
            <a:off x="7528150" y="1622275"/>
            <a:ext cx="1548300" cy="23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800">
              <a:solidFill>
                <a:schemeClr val="dk2"/>
              </a:solidFill>
            </a:endParaRPr>
          </a:p>
        </p:txBody>
      </p:sp>
      <p:sp>
        <p:nvSpPr>
          <p:cNvPr id="193" name="Google Shape;193;p32"/>
          <p:cNvSpPr txBox="1"/>
          <p:nvPr/>
        </p:nvSpPr>
        <p:spPr>
          <a:xfrm>
            <a:off x="513600" y="1771950"/>
            <a:ext cx="1614300" cy="7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Rubik"/>
                <a:ea typeface="Rubik"/>
                <a:cs typeface="Rubik"/>
                <a:sym typeface="Rubik"/>
              </a:rPr>
              <a:t>步骤3：我们将添加样本图片。</a:t>
            </a:r>
            <a:endParaRPr sz="1800">
              <a:solidFill>
                <a:schemeClr val="dk2"/>
              </a:solidFill>
              <a:latin typeface="Rubik"/>
              <a:ea typeface="Rubik"/>
              <a:cs typeface="Rubik"/>
              <a:sym typeface="Rubik"/>
            </a:endParaRPr>
          </a:p>
        </p:txBody>
      </p:sp>
      <p:sp>
        <p:nvSpPr>
          <p:cNvPr id="194" name="Google Shape;194;p32"/>
          <p:cNvSpPr/>
          <p:nvPr/>
        </p:nvSpPr>
        <p:spPr>
          <a:xfrm>
            <a:off x="1444200" y="2760100"/>
            <a:ext cx="1236600" cy="757200"/>
          </a:xfrm>
          <a:prstGeom prst="rightArrow">
            <a:avLst>
              <a:gd name="adj1" fmla="val 50000"/>
              <a:gd name="adj2" fmla="val 50000"/>
            </a:avLst>
          </a:prstGeom>
          <a:solidFill>
            <a:srgbClr val="37B5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endParaRPr>
          </a:p>
        </p:txBody>
      </p:sp>
      <p:pic>
        <p:nvPicPr>
          <p:cNvPr id="195" name="Google Shape;195;p32"/>
          <p:cNvPicPr preferRelativeResize="0"/>
          <p:nvPr/>
        </p:nvPicPr>
        <p:blipFill rotWithShape="1">
          <a:blip r:embed="rId3"/>
          <a:srcRect l="1215" r="7402" b="15225"/>
          <a:stretch>
            <a:fillRect/>
          </a:stretch>
        </p:blipFill>
        <p:spPr>
          <a:xfrm>
            <a:off x="2861575" y="1732075"/>
            <a:ext cx="3712725" cy="3169276"/>
          </a:xfrm>
          <a:prstGeom prst="rect">
            <a:avLst/>
          </a:prstGeom>
          <a:noFill/>
          <a:ln>
            <a:noFill/>
          </a:ln>
        </p:spPr>
      </p:pic>
    </p:spTree>
  </p:cSld>
  <p:clrMapOvr>
    <a:masterClrMapping/>
  </p:clrMapOvr>
</p:sld>
</file>

<file path=ppt/tags/tag1.xml><?xml version="1.0" encoding="utf-8"?>
<p:tagLst xmlns:p="http://schemas.openxmlformats.org/presentationml/2006/main">
  <p:tag name="commondata" val="eyJoZGlkIjoiOTIwN2EzODliYTU5ODJlZDE0OGQ5OWJkNWVlZTM2ZjcifQ=="/>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2264</Words>
  <Application>WPS 演示</Application>
  <PresentationFormat/>
  <Paragraphs>290</Paragraphs>
  <Slides>36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宋体</vt:lpstr>
      <vt:lpstr>Wingdings</vt:lpstr>
      <vt:lpstr>Arial</vt:lpstr>
      <vt:lpstr>Bangers</vt:lpstr>
      <vt:lpstr>Abel</vt:lpstr>
      <vt:lpstr>Righteous</vt:lpstr>
      <vt:lpstr>Bitter</vt:lpstr>
      <vt:lpstr>Rubik</vt:lpstr>
      <vt:lpstr>Roboto</vt:lpstr>
      <vt:lpstr>Lexend</vt:lpstr>
      <vt:lpstr>微软雅黑</vt:lpstr>
      <vt:lpstr>Arial Unicode MS</vt:lpstr>
      <vt:lpstr>Amatic SC</vt:lpstr>
      <vt:lpstr>Simple Light</vt:lpstr>
      <vt:lpstr>机器如何学习？</vt:lpstr>
      <vt:lpstr>探索可教机器</vt:lpstr>
      <vt:lpstr>第一课：可教机器</vt:lpstr>
      <vt:lpstr>当你听到“可教机器”时，你会想到什么？</vt:lpstr>
      <vt:lpstr>可教机器</vt:lpstr>
      <vt:lpstr>一起探索Teachable Machine！</vt:lpstr>
      <vt:lpstr>我们将一起教机器学习。我们需要志愿者。</vt:lpstr>
      <vt:lpstr>PowerPoint 演示文稿</vt:lpstr>
      <vt:lpstr>添加图片样本（点击                     ） 用于点赞和点踩。</vt:lpstr>
      <vt:lpstr>PowerPoint 演示文稿</vt:lpstr>
      <vt:lpstr>步骤5：实验与测试</vt:lpstr>
      <vt:lpstr>“可教机器”是如何工作的？</vt:lpstr>
      <vt:lpstr>定义机器学习</vt:lpstr>
      <vt:lpstr>PowerPoint 演示文稿</vt:lpstr>
      <vt:lpstr>反思</vt:lpstr>
      <vt:lpstr>可选：与伙伴一起使用可教机器</vt:lpstr>
      <vt:lpstr> 第二课：人工智能中的偏见</vt:lpstr>
      <vt:lpstr>人工智能中的偏见</vt:lpstr>
      <vt:lpstr>你看到了什么？</vt:lpstr>
      <vt:lpstr>你看到了什么？</vt:lpstr>
      <vt:lpstr>机器有视角吗？它们如何获得自己的视角？</vt:lpstr>
      <vt:lpstr>PowerPoint 演示文稿</vt:lpstr>
      <vt:lpstr>PowerPoint 演示文稿</vt:lpstr>
      <vt:lpstr> </vt:lpstr>
      <vt:lpstr> </vt:lpstr>
      <vt:lpstr>偏见与持有偏见</vt:lpstr>
      <vt:lpstr>机器会有偏见吗？</vt:lpstr>
      <vt:lpstr>PowerPoint 演示文稿</vt:lpstr>
      <vt:lpstr>通常由偏斜的数据集引起</vt:lpstr>
      <vt:lpstr>PowerPoint 演示文稿</vt:lpstr>
      <vt:lpstr>探索算法偏见</vt:lpstr>
      <vt:lpstr> 发现算法偏见 </vt:lpstr>
      <vt:lpstr> 识别算法偏见 </vt:lpstr>
      <vt:lpstr>新词汇</vt:lpstr>
      <vt:lpstr>可选-向他人解释 算法偏见：海报项目 Bias to Others: Poster Project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机器如何学习？</dc:title>
  <dc:creator/>
  <cp:lastModifiedBy>王世铭</cp:lastModifiedBy>
  <cp:revision>1</cp:revision>
  <dcterms:created xsi:type="dcterms:W3CDTF">2025-01-16T09:32:27Z</dcterms:created>
  <dcterms:modified xsi:type="dcterms:W3CDTF">2025-01-16T09:32:27Z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E2AF8177FDF34BA1A20C8337101550FA_12</vt:lpwstr>
  </property>
  <property fmtid="{D5CDD505-2E9C-101B-9397-08002B2CF9AE}" pid="3" name="KSOProductBuildVer">
    <vt:lpwstr>2052-12.1.0.16929</vt:lpwstr>
  </property>
</Properties>
</file>